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Montserrat"/>
      <p:regular r:id="rId21"/>
      <p:bold r:id="rId22"/>
    </p:embeddedFont>
    <p:embeddedFont>
      <p:font typeface="Lato"/>
      <p:regular r:id="rId23"/>
      <p:bold r:id="rId24"/>
      <p:italic r:id="rId25"/>
      <p:boldItalic r:id="rId26"/>
    </p:embeddedFont>
    <p:embeddedFont>
      <p:font typeface="Pacifico"/>
      <p:regular r:id="rId27"/>
    </p:embeddedFont>
    <p:embeddedFont>
      <p:font typeface="Karla"/>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boldItalic.fntdata"/><Relationship Id="rId25" Type="http://schemas.openxmlformats.org/officeDocument/2006/relationships/font" Target="fonts/Lato-italic.fntdata"/><Relationship Id="rId28" Type="http://schemas.openxmlformats.org/officeDocument/2006/relationships/font" Target="fonts/Karla-regular.fntdata"/><Relationship Id="rId27" Type="http://schemas.openxmlformats.org/officeDocument/2006/relationships/font" Target="fonts/Pacific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Karla-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Karla-boldItalic.fntdata"/><Relationship Id="rId30" Type="http://schemas.openxmlformats.org/officeDocument/2006/relationships/font" Target="fonts/Karla-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buClr>
                <a:schemeClr val="dk1"/>
              </a:buClr>
              <a:buSzPct val="100000"/>
              <a:buFont typeface="Arial"/>
              <a:buNone/>
            </a:pPr>
            <a:r>
              <a:rPr b="1" lang="en">
                <a:solidFill>
                  <a:schemeClr val="dk1"/>
                </a:solidFill>
                <a:latin typeface="Lato"/>
                <a:ea typeface="Lato"/>
                <a:cs typeface="Lato"/>
                <a:sym typeface="Lato"/>
              </a:rPr>
              <a:t>Find connections between separate museum visits to learn more about my art taste</a:t>
            </a:r>
          </a:p>
          <a:p>
            <a:pPr lvl="0">
              <a:lnSpc>
                <a:spcPct val="115000"/>
              </a:lnSpc>
              <a:spcBef>
                <a:spcPts val="0"/>
              </a:spcBef>
              <a:buClr>
                <a:schemeClr val="dk1"/>
              </a:buClr>
              <a:buSzPct val="100000"/>
              <a:buFont typeface="Arial"/>
              <a:buNone/>
            </a:pPr>
            <a:r>
              <a:rPr lang="en">
                <a:solidFill>
                  <a:schemeClr val="dk1"/>
                </a:solidFill>
                <a:latin typeface="Lato"/>
                <a:ea typeface="Lato"/>
                <a:cs typeface="Lato"/>
                <a:sym typeface="Lato"/>
              </a:rPr>
              <a:t>For looking across museum visits, this can also be accomplished through the ‘View Past Journeys’ button. The UI for this aggregates data across all the museums the user visited and tracked through Artberry. We chose to focus on presenting patterns by location for this assignment, but envision that this can easily be extended to other categories such as time and artist. </a:t>
            </a:r>
          </a:p>
          <a:p>
            <a:pPr lvl="0">
              <a:lnSpc>
                <a:spcPct val="115000"/>
              </a:lnSpc>
              <a:spcBef>
                <a:spcPts val="0"/>
              </a:spcBef>
              <a:buClr>
                <a:schemeClr val="dk1"/>
              </a:buClr>
              <a:buSzPct val="100000"/>
              <a:buFont typeface="Arial"/>
              <a:buNone/>
            </a:pPr>
            <a:r>
              <a:t/>
            </a:r>
            <a:endParaRPr>
              <a:solidFill>
                <a:schemeClr val="dk1"/>
              </a:solidFill>
              <a:latin typeface="Lato"/>
              <a:ea typeface="Lato"/>
              <a:cs typeface="Lato"/>
              <a:sym typeface="Lato"/>
            </a:endParaRPr>
          </a:p>
          <a:p>
            <a:pPr lvl="0">
              <a:lnSpc>
                <a:spcPct val="115000"/>
              </a:lnSpc>
              <a:spcBef>
                <a:spcPts val="0"/>
              </a:spcBef>
              <a:buClr>
                <a:schemeClr val="dk1"/>
              </a:buClr>
              <a:buSzPct val="100000"/>
              <a:buFont typeface="Arial"/>
              <a:buNone/>
            </a:pPr>
            <a:r>
              <a:rPr lang="en">
                <a:solidFill>
                  <a:schemeClr val="dk1"/>
                </a:solidFill>
                <a:latin typeface="Lato"/>
                <a:ea typeface="Lato"/>
                <a:cs typeface="Lato"/>
                <a:sym typeface="Lato"/>
              </a:rPr>
              <a:t>This feature is similar to Instagram’s geo-clustering of pictures through a map UI. We will have the world map with geotags that indicate the museums the user visited along with some highlights for the museums. </a:t>
            </a:r>
          </a:p>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buClr>
                <a:schemeClr val="dk1"/>
              </a:buClr>
              <a:buSzPct val="100000"/>
              <a:buFont typeface="Arial"/>
              <a:buNone/>
            </a:pPr>
            <a:r>
              <a:rPr lang="en">
                <a:solidFill>
                  <a:schemeClr val="dk1"/>
                </a:solidFill>
                <a:latin typeface="Lato"/>
                <a:ea typeface="Lato"/>
                <a:cs typeface="Lato"/>
                <a:sym typeface="Lato"/>
              </a:rPr>
              <a:t>We chose to go on a Thursday because that is the day Cantor is open later and holds special events. As a result, we believed the visitors then are more likely to be interested in art, which better fits our target user demographic.</a:t>
            </a:r>
          </a:p>
          <a:p>
            <a:pPr lvl="0" rtl="0">
              <a:lnSpc>
                <a:spcPct val="115000"/>
              </a:lnSpc>
              <a:spcBef>
                <a:spcPts val="0"/>
              </a:spcBef>
              <a:buNone/>
            </a:pPr>
            <a:r>
              <a:rPr lang="en">
                <a:solidFill>
                  <a:schemeClr val="dk1"/>
                </a:solidFill>
                <a:latin typeface="Lato"/>
                <a:ea typeface="Lato"/>
                <a:cs typeface="Lato"/>
                <a:sym typeface="Lato"/>
              </a:rPr>
              <a:t>--</a:t>
            </a:r>
          </a:p>
          <a:p>
            <a:pPr lvl="0">
              <a:lnSpc>
                <a:spcPct val="115000"/>
              </a:lnSpc>
              <a:spcBef>
                <a:spcPts val="0"/>
              </a:spcBef>
              <a:buClr>
                <a:schemeClr val="dk1"/>
              </a:buClr>
              <a:buSzPct val="100000"/>
              <a:buFont typeface="Arial"/>
              <a:buNone/>
            </a:pPr>
            <a:r>
              <a:rPr lang="en">
                <a:solidFill>
                  <a:schemeClr val="dk1"/>
                </a:solidFill>
                <a:latin typeface="Lato"/>
                <a:ea typeface="Lato"/>
                <a:cs typeface="Lato"/>
                <a:sym typeface="Lato"/>
              </a:rPr>
              <a:t>First, we introduced our names, our project, and handed them the consent form. When the consent was granted, we sat down, such that Junwon and Na He would be on either side of the user. </a:t>
            </a:r>
          </a:p>
          <a:p>
            <a:pPr lvl="0">
              <a:lnSpc>
                <a:spcPct val="115000"/>
              </a:lnSpc>
              <a:spcBef>
                <a:spcPts val="0"/>
              </a:spcBef>
              <a:buClr>
                <a:schemeClr val="dk1"/>
              </a:buClr>
              <a:buSzPct val="100000"/>
              <a:buFont typeface="Arial"/>
              <a:buNone/>
            </a:pPr>
            <a:r>
              <a:t/>
            </a:r>
            <a:endParaRPr>
              <a:solidFill>
                <a:schemeClr val="dk1"/>
              </a:solidFill>
              <a:latin typeface="Lato"/>
              <a:ea typeface="Lato"/>
              <a:cs typeface="Lato"/>
              <a:sym typeface="Lato"/>
            </a:endParaRPr>
          </a:p>
          <a:p>
            <a:pPr lvl="0">
              <a:lnSpc>
                <a:spcPct val="115000"/>
              </a:lnSpc>
              <a:spcBef>
                <a:spcPts val="0"/>
              </a:spcBef>
              <a:buClr>
                <a:schemeClr val="dk1"/>
              </a:buClr>
              <a:buSzPct val="100000"/>
              <a:buFont typeface="Arial"/>
              <a:buNone/>
            </a:pPr>
            <a:r>
              <a:rPr lang="en">
                <a:solidFill>
                  <a:schemeClr val="dk1"/>
                </a:solidFill>
                <a:latin typeface="Lato"/>
                <a:ea typeface="Lato"/>
                <a:cs typeface="Lato"/>
                <a:sym typeface="Lato"/>
              </a:rPr>
              <a:t>For each task, Junwon described a hypothetical situation to the user, and gave the user a task to perform, one at a time. Then as the user interacted with the prototype, Na He updated the screens by handing the user appropriate post-its. Junwon also encouraged the user to speak out the thought process they're going through, such as what they think different components (dots, lines, buttons) mean on the screen. Meanwhile, Irene and Raymond were sitting in the back, recording both the user's verbal and nonverbal feedback. </a:t>
            </a:r>
          </a:p>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solidFill>
                  <a:schemeClr val="dk1"/>
                </a:solidFill>
                <a:latin typeface="Lato"/>
                <a:ea typeface="Lato"/>
                <a:cs typeface="Lato"/>
                <a:sym typeface="Lato"/>
              </a:rPr>
              <a:t>TEST MEASURES</a:t>
            </a:r>
          </a:p>
          <a:p>
            <a:pPr indent="-298450" lvl="0" marL="457200">
              <a:lnSpc>
                <a:spcPct val="115000"/>
              </a:lnSpc>
              <a:spcBef>
                <a:spcPts val="0"/>
              </a:spcBef>
              <a:buClr>
                <a:schemeClr val="dk1"/>
              </a:buClr>
              <a:buSzPct val="100000"/>
              <a:buFont typeface="Lato"/>
              <a:buChar char="●"/>
            </a:pPr>
            <a:r>
              <a:rPr lang="en">
                <a:solidFill>
                  <a:schemeClr val="dk1"/>
                </a:solidFill>
                <a:latin typeface="Lato"/>
                <a:ea typeface="Lato"/>
                <a:cs typeface="Lato"/>
                <a:sym typeface="Lato"/>
              </a:rPr>
              <a:t>Time it took the user to comprehend and move onto the next screen</a:t>
            </a:r>
          </a:p>
          <a:p>
            <a:pPr indent="-298450" lvl="0" marL="457200">
              <a:lnSpc>
                <a:spcPct val="115000"/>
              </a:lnSpc>
              <a:spcBef>
                <a:spcPts val="0"/>
              </a:spcBef>
              <a:buClr>
                <a:schemeClr val="dk1"/>
              </a:buClr>
              <a:buSzPct val="100000"/>
              <a:buFont typeface="Lato"/>
              <a:buChar char="●"/>
            </a:pPr>
            <a:r>
              <a:rPr lang="en">
                <a:solidFill>
                  <a:schemeClr val="dk1"/>
                </a:solidFill>
                <a:latin typeface="Lato"/>
                <a:ea typeface="Lato"/>
                <a:cs typeface="Lato"/>
                <a:sym typeface="Lato"/>
              </a:rPr>
              <a:t>Positive verbal affirmations</a:t>
            </a:r>
          </a:p>
          <a:p>
            <a:pPr indent="-298450" lvl="0" marL="457200">
              <a:lnSpc>
                <a:spcPct val="115000"/>
              </a:lnSpc>
              <a:spcBef>
                <a:spcPts val="0"/>
              </a:spcBef>
              <a:buClr>
                <a:schemeClr val="dk1"/>
              </a:buClr>
              <a:buSzPct val="100000"/>
              <a:buFont typeface="Lato"/>
              <a:buChar char="●"/>
            </a:pPr>
            <a:r>
              <a:rPr lang="en">
                <a:solidFill>
                  <a:schemeClr val="dk1"/>
                </a:solidFill>
                <a:latin typeface="Lato"/>
                <a:ea typeface="Lato"/>
                <a:cs typeface="Lato"/>
                <a:sym typeface="Lato"/>
              </a:rPr>
              <a:t>Assumptions, both correct and incorrect</a:t>
            </a:r>
          </a:p>
          <a:p>
            <a:pPr indent="-298450" lvl="0" marL="457200">
              <a:lnSpc>
                <a:spcPct val="115000"/>
              </a:lnSpc>
              <a:spcBef>
                <a:spcPts val="0"/>
              </a:spcBef>
              <a:buClr>
                <a:schemeClr val="dk1"/>
              </a:buClr>
              <a:buSzPct val="100000"/>
              <a:buFont typeface="Lato"/>
              <a:buChar char="●"/>
            </a:pPr>
            <a:r>
              <a:rPr lang="en">
                <a:solidFill>
                  <a:schemeClr val="dk1"/>
                </a:solidFill>
                <a:latin typeface="Lato"/>
                <a:ea typeface="Lato"/>
                <a:cs typeface="Lato"/>
                <a:sym typeface="Lato"/>
              </a:rPr>
              <a:t>Questions related to functionality</a:t>
            </a:r>
          </a:p>
          <a:p>
            <a:pPr indent="-298450" lvl="0" marL="457200" rtl="0">
              <a:lnSpc>
                <a:spcPct val="115000"/>
              </a:lnSpc>
              <a:spcBef>
                <a:spcPts val="0"/>
              </a:spcBef>
              <a:buClr>
                <a:schemeClr val="dk1"/>
              </a:buClr>
              <a:buSzPct val="100000"/>
              <a:buFont typeface="Lato"/>
              <a:buChar char="●"/>
            </a:pPr>
            <a:r>
              <a:rPr lang="en">
                <a:solidFill>
                  <a:schemeClr val="dk1"/>
                </a:solidFill>
                <a:latin typeface="Lato"/>
                <a:ea typeface="Lato"/>
                <a:cs typeface="Lato"/>
                <a:sym typeface="Lato"/>
              </a:rPr>
              <a:t>Number of pauses (getting stuck)</a:t>
            </a:r>
          </a:p>
          <a:p>
            <a:pPr lvl="0" rtl="0">
              <a:lnSpc>
                <a:spcPct val="115000"/>
              </a:lnSpc>
              <a:spcBef>
                <a:spcPts val="0"/>
              </a:spcBef>
              <a:buNone/>
            </a:pPr>
            <a:r>
              <a:t/>
            </a:r>
            <a:endParaRPr>
              <a:solidFill>
                <a:schemeClr val="dk1"/>
              </a:solidFill>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buClr>
                <a:schemeClr val="dk1"/>
              </a:buClr>
              <a:buSzPct val="100000"/>
              <a:buFont typeface="Arial"/>
              <a:buNone/>
            </a:pPr>
            <a:r>
              <a:rPr lang="en">
                <a:solidFill>
                  <a:schemeClr val="dk1"/>
                </a:solidFill>
                <a:latin typeface="Lato"/>
                <a:ea typeface="Lato"/>
                <a:cs typeface="Lato"/>
                <a:sym typeface="Lato"/>
              </a:rPr>
              <a:t>The biggest source of confusion during our tests was the complex task. As a result, we intend to remedy this by both fixing the home screen as well as fleshing out the specifics of the complex task. For the home screen, which currently just has two buttons (“Start Journey” and “View Past Journeys”), we will change this to be three buttons where each corresponds to a task (“Start Journey”, “View Past Journeys”, and “Discover Art Taste”). This will help users draw the distinction between the moderate task, which only looks at one museum visit, and the complex task, which aims to collect patterns and draw insights across all museum visits. This coming week, we aim to further explore what exactly our goal is with the complex task and make the screens more clear to reflect this.</a:t>
            </a:r>
          </a:p>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We help museum visitors discover their art taste better by keeping a scrapbook for them.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buClr>
                <a:schemeClr val="dk1"/>
              </a:buClr>
              <a:buSzPct val="100000"/>
              <a:buFont typeface="Arial"/>
              <a:buNone/>
            </a:pPr>
            <a:r>
              <a:rPr lang="en">
                <a:solidFill>
                  <a:schemeClr val="dk1"/>
                </a:solidFill>
                <a:latin typeface="Lato"/>
                <a:ea typeface="Lato"/>
                <a:cs typeface="Lato"/>
                <a:sym typeface="Lato"/>
              </a:rPr>
              <a:t>For our first design, we aimed to address the need to automatically track a user’s path and artworks viewed in a museum without any effort on the user’s end. The user will open the app and start their journey, and will not need to pull out their phone until the end to stop the journey. Using iBeacons or other smart IoT devices, the app will track time and the path the user took at the museum. The UI component of this design is the map that shows tracking as well as the museum visit overview at the end. </a:t>
            </a:r>
          </a:p>
          <a:p>
            <a:pPr lvl="0">
              <a:spcBef>
                <a:spcPts val="0"/>
              </a:spcBef>
              <a:buNone/>
            </a:pPr>
            <a:r>
              <a:t/>
            </a:r>
            <a:endParaRPr/>
          </a:p>
          <a:p>
            <a:pPr lvl="0" rtl="0">
              <a:spcBef>
                <a:spcPts val="0"/>
              </a:spcBef>
              <a:buNone/>
            </a:pPr>
            <a:r>
              <a:rPr lang="en"/>
              <a:t>Beacons - IoT device that can send/receive info to/from any modern smartphones that are in x amount of meters from the beacon.</a:t>
            </a:r>
          </a:p>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buClr>
                <a:schemeClr val="dk1"/>
              </a:buClr>
              <a:buSzPct val="100000"/>
              <a:buFont typeface="Arial"/>
              <a:buNone/>
            </a:pPr>
            <a:r>
              <a:rPr lang="en">
                <a:solidFill>
                  <a:schemeClr val="dk1"/>
                </a:solidFill>
                <a:latin typeface="Lato"/>
                <a:ea typeface="Lato"/>
                <a:cs typeface="Lato"/>
                <a:sym typeface="Lato"/>
              </a:rPr>
              <a:t>For our second design, we sought to keep with the theme of minimal effort on the user’s end to track their museum visit and decided on a smartwatch and mobile phone combination. The user will use the smartwatch to track their museum journey and “tap” in front of an art piece. The pieces that get tapped will be logged and displayed in the overall summary UI once the user finishes their visit. </a:t>
            </a:r>
          </a:p>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buClr>
                <a:schemeClr val="dk1"/>
              </a:buClr>
              <a:buSzPct val="100000"/>
              <a:buFont typeface="Arial"/>
              <a:buNone/>
            </a:pPr>
            <a:r>
              <a:rPr lang="en">
                <a:solidFill>
                  <a:schemeClr val="dk1"/>
                </a:solidFill>
                <a:latin typeface="Lato"/>
                <a:ea typeface="Lato"/>
                <a:cs typeface="Lato"/>
                <a:sym typeface="Lato"/>
              </a:rPr>
              <a:t>We decided to pick the Automatic Tracking prototype because it aligns with a frequently cited need to track artwork without effort on the user’s end. It also lets the user focus on the artwork and contributes to the overall museum environment. The watch tapping prototype inherently presents an equipment barrier because smartwatches are not at the same level of ubiquity as smartphones. In addition, the Automatic Tracking prototype leverages iBeacons, a smart IoT device that is starting to see some use in businesses and shops. Museums may want to leverage these devices to gain more insight into visitor behavior, so our product would also align well with the museum’s interests.</a:t>
            </a:r>
          </a:p>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buClr>
                <a:schemeClr val="dk1"/>
              </a:buClr>
              <a:buSzPct val="100000"/>
              <a:buFont typeface="Arial"/>
              <a:buNone/>
            </a:pPr>
            <a:r>
              <a:rPr b="1" lang="en">
                <a:solidFill>
                  <a:schemeClr val="dk1"/>
                </a:solidFill>
                <a:latin typeface="Lato"/>
                <a:ea typeface="Lato"/>
                <a:cs typeface="Lato"/>
                <a:sym typeface="Lato"/>
              </a:rPr>
              <a:t>Record pieces I find interesting at the museum</a:t>
            </a:r>
          </a:p>
          <a:p>
            <a:pPr lvl="0">
              <a:lnSpc>
                <a:spcPct val="115000"/>
              </a:lnSpc>
              <a:spcBef>
                <a:spcPts val="0"/>
              </a:spcBef>
              <a:buClr>
                <a:schemeClr val="dk1"/>
              </a:buClr>
              <a:buSzPct val="100000"/>
              <a:buFont typeface="Arial"/>
              <a:buNone/>
            </a:pPr>
            <a:r>
              <a:rPr lang="en">
                <a:solidFill>
                  <a:schemeClr val="dk1"/>
                </a:solidFill>
                <a:latin typeface="Lato"/>
                <a:ea typeface="Lato"/>
                <a:cs typeface="Lato"/>
                <a:sym typeface="Lato"/>
              </a:rPr>
              <a:t>To accomplish this task, the user simply starts their journey from the home screen. From there, no further action is required during the museum visit. The app will run in the background and, through learning the user’s location from the iBeacons, will know which artworks are currently being viewed. At the end of the visit, the user can review their journey with the map UI that displays circles for the pieces viewed. The size of the circle corresponds to time spent at that piece which is correlated to the user’s interest in that piece.</a:t>
            </a:r>
          </a:p>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b="1" lang="en">
                <a:solidFill>
                  <a:schemeClr val="dk1"/>
                </a:solidFill>
                <a:latin typeface="Lato"/>
                <a:ea typeface="Lato"/>
                <a:cs typeface="Lato"/>
                <a:sym typeface="Lato"/>
              </a:rPr>
              <a:t>Find the pieces I liked the most from the museum visit</a:t>
            </a:r>
          </a:p>
          <a:p>
            <a:pPr lvl="0" rtl="0">
              <a:lnSpc>
                <a:spcPct val="115000"/>
              </a:lnSpc>
              <a:spcBef>
                <a:spcPts val="0"/>
              </a:spcBef>
              <a:buClr>
                <a:schemeClr val="dk1"/>
              </a:buClr>
              <a:buSzPct val="100000"/>
              <a:buFont typeface="Arial"/>
              <a:buNone/>
            </a:pPr>
            <a:r>
              <a:rPr lang="en">
                <a:solidFill>
                  <a:schemeClr val="dk1"/>
                </a:solidFill>
                <a:latin typeface="Lato"/>
                <a:ea typeface="Lato"/>
                <a:cs typeface="Lato"/>
                <a:sym typeface="Lato"/>
              </a:rPr>
              <a:t>The UI for a single museum visit can be reached one of two ways: 1) at the end of a museum visit through the ‘Finish Journey’ button, and 2) from the home page through the ‘View Past Journeys’ button. From here, a user can view a map of their visit with circles corresponding to time spent at each artwork (as discussed in the simple task description). However, the user can also view their artwork in a list format, sorted chronologically, by era, or by time most spent. The chronological sorting is to help the user remember the order and context in which they saw the pieces. The sorting by era is to help the user group the pieces by cultural significance. Sorting by time most spent allows the user to see which pieces they spent the most time at, with the goal of perhaps uncovering or helping the user remember pieces that they enjoyed but have forgotten after leaving the museum.</a:t>
            </a:r>
          </a:p>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8" name="Shape 8"/>
        <p:cNvGrpSpPr/>
        <p:nvPr/>
      </p:nvGrpSpPr>
      <p:grpSpPr>
        <a:xfrm>
          <a:off x="0" y="0"/>
          <a:ext cx="0" cy="0"/>
          <a:chOff x="0" y="0"/>
          <a:chExt cx="0" cy="0"/>
        </a:xfrm>
      </p:grpSpPr>
      <p:sp>
        <p:nvSpPr>
          <p:cNvPr id="9" name="Shape 9"/>
          <p:cNvSpPr/>
          <p:nvPr/>
        </p:nvSpPr>
        <p:spPr>
          <a:xfrm>
            <a:off x="218925" y="-9675"/>
            <a:ext cx="5276875" cy="5167075"/>
          </a:xfrm>
          <a:custGeom>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0" name="Shape 10"/>
          <p:cNvSpPr/>
          <p:nvPr/>
        </p:nvSpPr>
        <p:spPr>
          <a:xfrm>
            <a:off x="-9675" y="-9675"/>
            <a:ext cx="5276875" cy="5167075"/>
          </a:xfrm>
          <a:custGeom>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11" name="Shape 11"/>
          <p:cNvSpPr txBox="1"/>
          <p:nvPr>
            <p:ph type="ctrTitle"/>
          </p:nvPr>
        </p:nvSpPr>
        <p:spPr>
          <a:xfrm>
            <a:off x="648300" y="3175950"/>
            <a:ext cx="3530700" cy="1181999"/>
          </a:xfrm>
          <a:prstGeom prst="rect">
            <a:avLst/>
          </a:prstGeom>
        </p:spPr>
        <p:txBody>
          <a:bodyPr anchorCtr="0" anchor="b" bIns="91425" lIns="91425" rIns="91425" tIns="91425"/>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3" name="Shape 53"/>
        <p:cNvGrpSpPr/>
        <p:nvPr/>
      </p:nvGrpSpPr>
      <p:grpSpPr>
        <a:xfrm>
          <a:off x="0" y="0"/>
          <a:ext cx="0" cy="0"/>
          <a:chOff x="0" y="0"/>
          <a:chExt cx="0" cy="0"/>
        </a:xfrm>
      </p:grpSpPr>
      <p:sp>
        <p:nvSpPr>
          <p:cNvPr id="54" name="Shape 54"/>
          <p:cNvSpPr/>
          <p:nvPr/>
        </p:nvSpPr>
        <p:spPr>
          <a:xfrm>
            <a:off x="228600" y="-10437"/>
            <a:ext cx="8229314" cy="5164386"/>
          </a:xfrm>
          <a:custGeom>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5" name="Shape 55"/>
          <p:cNvSpPr/>
          <p:nvPr/>
        </p:nvSpPr>
        <p:spPr>
          <a:xfrm>
            <a:off x="0" y="-10437"/>
            <a:ext cx="8229314" cy="5164386"/>
          </a:xfrm>
          <a:custGeom>
            <a:pathLst>
              <a:path extrusionOk="0" h="206122" w="328450">
                <a:moveTo>
                  <a:pt x="0" y="0"/>
                </a:moveTo>
                <a:lnTo>
                  <a:pt x="0" y="206122"/>
                </a:lnTo>
                <a:lnTo>
                  <a:pt x="328450" y="206122"/>
                </a:lnTo>
                <a:lnTo>
                  <a:pt x="273309" y="331"/>
                </a:lnTo>
                <a:close/>
              </a:path>
            </a:pathLst>
          </a:custGeom>
          <a:solidFill>
            <a:srgbClr val="FFFFFF"/>
          </a:solidFill>
          <a:ln>
            <a:noFill/>
          </a:ln>
        </p:spPr>
      </p:sp>
      <p:sp>
        <p:nvSpPr>
          <p:cNvPr id="56" name="Shape 56"/>
          <p:cNvSpPr txBox="1"/>
          <p:nvPr>
            <p:ph idx="1" type="body"/>
          </p:nvPr>
        </p:nvSpPr>
        <p:spPr>
          <a:xfrm>
            <a:off x="841000" y="4025300"/>
            <a:ext cx="7845899" cy="519599"/>
          </a:xfrm>
          <a:prstGeom prst="rect">
            <a:avLst/>
          </a:prstGeom>
        </p:spPr>
        <p:txBody>
          <a:bodyPr anchorCtr="0" anchor="b" bIns="91425" lIns="91425" rIns="91425" tIns="91425"/>
          <a:lstStyle>
            <a:lvl1pPr lvl="0">
              <a:spcBef>
                <a:spcPts val="360"/>
              </a:spcBef>
              <a:buNone/>
              <a:defRPr/>
            </a:lvl1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7" name="Shape 57"/>
        <p:cNvGrpSpPr/>
        <p:nvPr/>
      </p:nvGrpSpPr>
      <p:grpSpPr>
        <a:xfrm>
          <a:off x="0" y="0"/>
          <a:ext cx="0" cy="0"/>
          <a:chOff x="0" y="0"/>
          <a:chExt cx="0" cy="0"/>
        </a:xfrm>
      </p:grpSpPr>
      <p:sp>
        <p:nvSpPr>
          <p:cNvPr id="58" name="Shape 58"/>
          <p:cNvSpPr/>
          <p:nvPr/>
        </p:nvSpPr>
        <p:spPr>
          <a:xfrm>
            <a:off x="228600" y="-10437"/>
            <a:ext cx="8229314" cy="5164386"/>
          </a:xfrm>
          <a:custGeom>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9" name="Shape 59"/>
          <p:cNvSpPr/>
          <p:nvPr/>
        </p:nvSpPr>
        <p:spPr>
          <a:xfrm>
            <a:off x="0" y="-10437"/>
            <a:ext cx="8229314" cy="5164386"/>
          </a:xfrm>
          <a:custGeom>
            <a:pathLst>
              <a:path extrusionOk="0" h="206122" w="328450">
                <a:moveTo>
                  <a:pt x="0" y="0"/>
                </a:moveTo>
                <a:lnTo>
                  <a:pt x="0" y="206122"/>
                </a:lnTo>
                <a:lnTo>
                  <a:pt x="328450" y="206122"/>
                </a:lnTo>
                <a:lnTo>
                  <a:pt x="273309" y="331"/>
                </a:lnTo>
                <a:close/>
              </a:path>
            </a:pathLst>
          </a:custGeom>
          <a:solidFill>
            <a:srgbClr val="FFFFFF"/>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mpty">
    <p:spTree>
      <p:nvGrpSpPr>
        <p:cNvPr id="60" name="Shape 6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12" name="Shape 12"/>
        <p:cNvGrpSpPr/>
        <p:nvPr/>
      </p:nvGrpSpPr>
      <p:grpSpPr>
        <a:xfrm>
          <a:off x="0" y="0"/>
          <a:ext cx="0" cy="0"/>
          <a:chOff x="0" y="0"/>
          <a:chExt cx="0" cy="0"/>
        </a:xfrm>
      </p:grpSpPr>
      <p:sp>
        <p:nvSpPr>
          <p:cNvPr id="13" name="Shape 13"/>
          <p:cNvSpPr/>
          <p:nvPr/>
        </p:nvSpPr>
        <p:spPr>
          <a:xfrm>
            <a:off x="218925" y="-9675"/>
            <a:ext cx="5276875" cy="5167075"/>
          </a:xfrm>
          <a:custGeom>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4" name="Shape 14"/>
          <p:cNvSpPr/>
          <p:nvPr/>
        </p:nvSpPr>
        <p:spPr>
          <a:xfrm>
            <a:off x="-9675" y="-9675"/>
            <a:ext cx="5276875" cy="5167075"/>
          </a:xfrm>
          <a:custGeom>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15" name="Shape 15"/>
          <p:cNvSpPr txBox="1"/>
          <p:nvPr>
            <p:ph type="ctrTitle"/>
          </p:nvPr>
        </p:nvSpPr>
        <p:spPr>
          <a:xfrm>
            <a:off x="648300" y="1354750"/>
            <a:ext cx="3522300" cy="2989799"/>
          </a:xfrm>
          <a:prstGeom prst="rect">
            <a:avLst/>
          </a:prstGeom>
        </p:spPr>
        <p:txBody>
          <a:bodyPr anchorCtr="0" anchor="b" bIns="91425" lIns="91425" rIns="91425" tIns="91425"/>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p:txBody>
      </p:sp>
      <p:sp>
        <p:nvSpPr>
          <p:cNvPr id="16" name="Shape 16"/>
          <p:cNvSpPr txBox="1"/>
          <p:nvPr>
            <p:ph idx="1" type="subTitle"/>
          </p:nvPr>
        </p:nvSpPr>
        <p:spPr>
          <a:xfrm>
            <a:off x="6724950" y="3265700"/>
            <a:ext cx="1906199" cy="1031699"/>
          </a:xfrm>
          <a:prstGeom prst="rect">
            <a:avLst/>
          </a:prstGeom>
        </p:spPr>
        <p:txBody>
          <a:bodyPr anchorCtr="0" anchor="b" bIns="91425" lIns="91425" rIns="91425" tIns="91425"/>
          <a:lstStyle>
            <a:lvl1pPr lvl="0" rtl="0" algn="r">
              <a:spcBef>
                <a:spcPts val="0"/>
              </a:spcBef>
              <a:buClr>
                <a:srgbClr val="FFFFFF"/>
              </a:buClr>
              <a:buSzPct val="100000"/>
              <a:buNone/>
              <a:defRPr sz="1800">
                <a:solidFill>
                  <a:srgbClr val="FFFFFF"/>
                </a:solidFill>
              </a:defRPr>
            </a:lvl1pPr>
            <a:lvl2pPr lvl="1" rtl="0" algn="r">
              <a:spcBef>
                <a:spcPts val="0"/>
              </a:spcBef>
              <a:buClr>
                <a:srgbClr val="FFFFFF"/>
              </a:buClr>
              <a:buSzPct val="100000"/>
              <a:buNone/>
              <a:defRPr sz="1800">
                <a:solidFill>
                  <a:srgbClr val="FFFFFF"/>
                </a:solidFill>
              </a:defRPr>
            </a:lvl2pPr>
            <a:lvl3pPr lvl="2" rtl="0" algn="r">
              <a:spcBef>
                <a:spcPts val="0"/>
              </a:spcBef>
              <a:buClr>
                <a:srgbClr val="FFFFFF"/>
              </a:buClr>
              <a:buSzPct val="100000"/>
              <a:buNone/>
              <a:defRPr sz="1800">
                <a:solidFill>
                  <a:srgbClr val="FFFFFF"/>
                </a:solidFill>
              </a:defRPr>
            </a:lvl3pPr>
            <a:lvl4pPr lvl="3" rtl="0" algn="r">
              <a:spcBef>
                <a:spcPts val="0"/>
              </a:spcBef>
              <a:buClr>
                <a:srgbClr val="FFFFFF"/>
              </a:buClr>
              <a:buSzPct val="100000"/>
              <a:buNone/>
              <a:defRPr sz="1800">
                <a:solidFill>
                  <a:srgbClr val="FFFFFF"/>
                </a:solidFill>
              </a:defRPr>
            </a:lvl4pPr>
            <a:lvl5pPr lvl="4" rtl="0" algn="r">
              <a:spcBef>
                <a:spcPts val="0"/>
              </a:spcBef>
              <a:buClr>
                <a:srgbClr val="FFFFFF"/>
              </a:buClr>
              <a:buSzPct val="100000"/>
              <a:buNone/>
              <a:defRPr sz="1800">
                <a:solidFill>
                  <a:srgbClr val="FFFFFF"/>
                </a:solidFill>
              </a:defRPr>
            </a:lvl5pPr>
            <a:lvl6pPr lvl="5" rtl="0" algn="r">
              <a:spcBef>
                <a:spcPts val="0"/>
              </a:spcBef>
              <a:buClr>
                <a:srgbClr val="FFFFFF"/>
              </a:buClr>
              <a:buSzPct val="100000"/>
              <a:buNone/>
              <a:defRPr sz="1800">
                <a:solidFill>
                  <a:srgbClr val="FFFFFF"/>
                </a:solidFill>
              </a:defRPr>
            </a:lvl6pPr>
            <a:lvl7pPr lvl="6" rtl="0" algn="r">
              <a:spcBef>
                <a:spcPts val="0"/>
              </a:spcBef>
              <a:buClr>
                <a:srgbClr val="FFFFFF"/>
              </a:buClr>
              <a:buSzPct val="100000"/>
              <a:buNone/>
              <a:defRPr sz="1800">
                <a:solidFill>
                  <a:srgbClr val="FFFFFF"/>
                </a:solidFill>
              </a:defRPr>
            </a:lvl7pPr>
            <a:lvl8pPr lvl="7" rtl="0" algn="r">
              <a:spcBef>
                <a:spcPts val="0"/>
              </a:spcBef>
              <a:buClr>
                <a:srgbClr val="FFFFFF"/>
              </a:buClr>
              <a:buSzPct val="100000"/>
              <a:buNone/>
              <a:defRPr sz="1800">
                <a:solidFill>
                  <a:srgbClr val="FFFFFF"/>
                </a:solidFill>
              </a:defRPr>
            </a:lvl8pPr>
            <a:lvl9pPr lvl="8" rtl="0" algn="r">
              <a:spcBef>
                <a:spcPts val="0"/>
              </a:spcBef>
              <a:buClr>
                <a:srgbClr val="FFFFFF"/>
              </a:buClr>
              <a:buSzPct val="100000"/>
              <a:buNone/>
              <a:defRPr sz="1800">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1 column + image">
    <p:spTree>
      <p:nvGrpSpPr>
        <p:cNvPr id="17" name="Shape 17"/>
        <p:cNvGrpSpPr/>
        <p:nvPr/>
      </p:nvGrpSpPr>
      <p:grpSpPr>
        <a:xfrm>
          <a:off x="0" y="0"/>
          <a:ext cx="0" cy="0"/>
          <a:chOff x="0" y="0"/>
          <a:chExt cx="0" cy="0"/>
        </a:xfrm>
      </p:grpSpPr>
      <p:sp>
        <p:nvSpPr>
          <p:cNvPr id="18" name="Shape 18"/>
          <p:cNvSpPr/>
          <p:nvPr/>
        </p:nvSpPr>
        <p:spPr>
          <a:xfrm>
            <a:off x="218925" y="-9675"/>
            <a:ext cx="5276875" cy="5167075"/>
          </a:xfrm>
          <a:custGeom>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9" name="Shape 19"/>
          <p:cNvSpPr/>
          <p:nvPr/>
        </p:nvSpPr>
        <p:spPr>
          <a:xfrm>
            <a:off x="-9675" y="-9675"/>
            <a:ext cx="5276875" cy="5167075"/>
          </a:xfrm>
          <a:custGeom>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20" name="Shape 20"/>
          <p:cNvSpPr txBox="1"/>
          <p:nvPr>
            <p:ph type="title"/>
          </p:nvPr>
        </p:nvSpPr>
        <p:spPr>
          <a:xfrm>
            <a:off x="838309" y="1807900"/>
            <a:ext cx="3148199" cy="485699"/>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1" name="Shape 21"/>
          <p:cNvSpPr txBox="1"/>
          <p:nvPr>
            <p:ph idx="1" type="body"/>
          </p:nvPr>
        </p:nvSpPr>
        <p:spPr>
          <a:xfrm>
            <a:off x="838250" y="2419350"/>
            <a:ext cx="3148199" cy="2255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big image">
    <p:spTree>
      <p:nvGrpSpPr>
        <p:cNvPr id="22" name="Shape 22"/>
        <p:cNvGrpSpPr/>
        <p:nvPr/>
      </p:nvGrpSpPr>
      <p:grpSpPr>
        <a:xfrm>
          <a:off x="0" y="0"/>
          <a:ext cx="0" cy="0"/>
          <a:chOff x="0" y="0"/>
          <a:chExt cx="0" cy="0"/>
        </a:xfrm>
      </p:grpSpPr>
      <p:sp>
        <p:nvSpPr>
          <p:cNvPr id="23" name="Shape 23"/>
          <p:cNvSpPr/>
          <p:nvPr/>
        </p:nvSpPr>
        <p:spPr>
          <a:xfrm>
            <a:off x="209250" y="-9675"/>
            <a:ext cx="3076750" cy="5167075"/>
          </a:xfrm>
          <a:custGeom>
            <a:pathLst>
              <a:path extrusionOk="0" h="206683" w="123070">
                <a:moveTo>
                  <a:pt x="0" y="0"/>
                </a:moveTo>
                <a:lnTo>
                  <a:pt x="0" y="206683"/>
                </a:lnTo>
                <a:lnTo>
                  <a:pt x="123070" y="206545"/>
                </a:lnTo>
                <a:lnTo>
                  <a:pt x="67807" y="301"/>
                </a:lnTo>
                <a:close/>
              </a:path>
            </a:pathLst>
          </a:custGeom>
          <a:solidFill>
            <a:srgbClr val="000000">
              <a:alpha val="7310"/>
            </a:srgbClr>
          </a:solidFill>
          <a:ln>
            <a:noFill/>
          </a:ln>
        </p:spPr>
      </p:sp>
      <p:sp>
        <p:nvSpPr>
          <p:cNvPr id="24" name="Shape 24"/>
          <p:cNvSpPr/>
          <p:nvPr/>
        </p:nvSpPr>
        <p:spPr>
          <a:xfrm>
            <a:off x="-19350" y="-9675"/>
            <a:ext cx="3076750" cy="5167075"/>
          </a:xfrm>
          <a:custGeom>
            <a:pathLst>
              <a:path extrusionOk="0" h="206683" w="123070">
                <a:moveTo>
                  <a:pt x="0" y="0"/>
                </a:moveTo>
                <a:lnTo>
                  <a:pt x="0" y="206683"/>
                </a:lnTo>
                <a:lnTo>
                  <a:pt x="123070" y="206545"/>
                </a:lnTo>
                <a:lnTo>
                  <a:pt x="67807" y="301"/>
                </a:lnTo>
                <a:close/>
              </a:path>
            </a:pathLst>
          </a:custGeom>
          <a:solidFill>
            <a:srgbClr val="FFFFFF"/>
          </a:solidFill>
          <a:ln>
            <a:noFill/>
          </a:ln>
        </p:spPr>
      </p:sp>
      <p:sp>
        <p:nvSpPr>
          <p:cNvPr id="25" name="Shape 25"/>
          <p:cNvSpPr txBox="1"/>
          <p:nvPr>
            <p:ph type="title"/>
          </p:nvPr>
        </p:nvSpPr>
        <p:spPr>
          <a:xfrm>
            <a:off x="609704" y="4116875"/>
            <a:ext cx="1609799" cy="485699"/>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26" name="Shape 26"/>
        <p:cNvGrpSpPr/>
        <p:nvPr/>
      </p:nvGrpSpPr>
      <p:grpSpPr>
        <a:xfrm>
          <a:off x="0" y="0"/>
          <a:ext cx="0" cy="0"/>
          <a:chOff x="0" y="0"/>
          <a:chExt cx="0" cy="0"/>
        </a:xfrm>
      </p:grpSpPr>
      <p:sp>
        <p:nvSpPr>
          <p:cNvPr id="27" name="Shape 27"/>
          <p:cNvSpPr/>
          <p:nvPr/>
        </p:nvSpPr>
        <p:spPr>
          <a:xfrm>
            <a:off x="228600" y="-10437"/>
            <a:ext cx="8229314" cy="5164386"/>
          </a:xfrm>
          <a:custGeom>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28" name="Shape 28"/>
          <p:cNvSpPr/>
          <p:nvPr/>
        </p:nvSpPr>
        <p:spPr>
          <a:xfrm>
            <a:off x="0" y="-10437"/>
            <a:ext cx="8229314" cy="5164386"/>
          </a:xfrm>
          <a:custGeom>
            <a:pathLst>
              <a:path extrusionOk="0" h="206122" w="328450">
                <a:moveTo>
                  <a:pt x="0" y="0"/>
                </a:moveTo>
                <a:lnTo>
                  <a:pt x="0" y="206122"/>
                </a:lnTo>
                <a:lnTo>
                  <a:pt x="328450" y="206122"/>
                </a:lnTo>
                <a:lnTo>
                  <a:pt x="273309" y="331"/>
                </a:lnTo>
                <a:close/>
              </a:path>
            </a:pathLst>
          </a:custGeom>
          <a:solidFill>
            <a:srgbClr val="FFFFFF"/>
          </a:solidFill>
          <a:ln>
            <a:noFill/>
          </a:ln>
        </p:spPr>
      </p:sp>
      <p:sp>
        <p:nvSpPr>
          <p:cNvPr id="29" name="Shape 29"/>
          <p:cNvSpPr txBox="1"/>
          <p:nvPr/>
        </p:nvSpPr>
        <p:spPr>
          <a:xfrm>
            <a:off x="799645" y="697674"/>
            <a:ext cx="1957200" cy="653699"/>
          </a:xfrm>
          <a:prstGeom prst="rect">
            <a:avLst/>
          </a:prstGeom>
          <a:noFill/>
          <a:ln>
            <a:noFill/>
          </a:ln>
        </p:spPr>
        <p:txBody>
          <a:bodyPr anchorCtr="0" anchor="t" bIns="91425" lIns="91425" rIns="91425" tIns="91425">
            <a:noAutofit/>
          </a:bodyPr>
          <a:lstStyle/>
          <a:p>
            <a:pPr lvl="0">
              <a:spcBef>
                <a:spcPts val="0"/>
              </a:spcBef>
              <a:buNone/>
            </a:pPr>
            <a:r>
              <a:rPr lang="en" sz="12000">
                <a:solidFill>
                  <a:srgbClr val="CCCCCC"/>
                </a:solidFill>
                <a:latin typeface="Montserrat"/>
                <a:ea typeface="Montserrat"/>
                <a:cs typeface="Montserrat"/>
                <a:sym typeface="Montserrat"/>
              </a:rPr>
              <a:t>“</a:t>
            </a:r>
          </a:p>
        </p:txBody>
      </p:sp>
      <p:sp>
        <p:nvSpPr>
          <p:cNvPr id="30" name="Shape 30"/>
          <p:cNvSpPr txBox="1"/>
          <p:nvPr>
            <p:ph idx="1" type="body"/>
          </p:nvPr>
        </p:nvSpPr>
        <p:spPr>
          <a:xfrm>
            <a:off x="838250" y="1657350"/>
            <a:ext cx="5324100" cy="2255700"/>
          </a:xfrm>
          <a:prstGeom prst="rect">
            <a:avLst/>
          </a:prstGeom>
        </p:spPr>
        <p:txBody>
          <a:bodyPr anchorCtr="0" anchor="t" bIns="91425" lIns="91425" rIns="91425" tIns="91425"/>
          <a:lstStyle>
            <a:lvl1pPr lvl="0" rtl="0">
              <a:spcBef>
                <a:spcPts val="0"/>
              </a:spcBef>
              <a:buSzPct val="100000"/>
              <a:buFont typeface="Montserrat"/>
              <a:defRPr sz="2400">
                <a:latin typeface="Montserrat"/>
                <a:ea typeface="Montserrat"/>
                <a:cs typeface="Montserrat"/>
                <a:sym typeface="Montserrat"/>
              </a:defRPr>
            </a:lvl1pPr>
            <a:lvl2pPr lvl="1" rtl="0">
              <a:spcBef>
                <a:spcPts val="0"/>
              </a:spcBef>
              <a:buSzPct val="100000"/>
              <a:buFont typeface="Montserrat"/>
              <a:defRPr sz="2400">
                <a:latin typeface="Montserrat"/>
                <a:ea typeface="Montserrat"/>
                <a:cs typeface="Montserrat"/>
                <a:sym typeface="Montserrat"/>
              </a:defRPr>
            </a:lvl2pPr>
            <a:lvl3pPr lvl="2" rtl="0">
              <a:spcBef>
                <a:spcPts val="0"/>
              </a:spcBef>
              <a:buSzPct val="100000"/>
              <a:buFont typeface="Montserrat"/>
              <a:defRPr sz="2400">
                <a:latin typeface="Montserrat"/>
                <a:ea typeface="Montserrat"/>
                <a:cs typeface="Montserrat"/>
                <a:sym typeface="Montserrat"/>
              </a:defRPr>
            </a:lvl3pPr>
            <a:lvl4pPr lvl="3" rtl="0">
              <a:spcBef>
                <a:spcPts val="0"/>
              </a:spcBef>
              <a:buSzPct val="100000"/>
              <a:buFont typeface="Montserrat"/>
              <a:defRPr sz="2400">
                <a:latin typeface="Montserrat"/>
                <a:ea typeface="Montserrat"/>
                <a:cs typeface="Montserrat"/>
                <a:sym typeface="Montserrat"/>
              </a:defRPr>
            </a:lvl4pPr>
            <a:lvl5pPr lvl="4" rtl="0">
              <a:spcBef>
                <a:spcPts val="0"/>
              </a:spcBef>
              <a:buSzPct val="100000"/>
              <a:buFont typeface="Montserrat"/>
              <a:defRPr sz="2400">
                <a:latin typeface="Montserrat"/>
                <a:ea typeface="Montserrat"/>
                <a:cs typeface="Montserrat"/>
                <a:sym typeface="Montserrat"/>
              </a:defRPr>
            </a:lvl5pPr>
            <a:lvl6pPr lvl="5" rtl="0">
              <a:spcBef>
                <a:spcPts val="0"/>
              </a:spcBef>
              <a:buSzPct val="100000"/>
              <a:buFont typeface="Montserrat"/>
              <a:defRPr sz="2400">
                <a:latin typeface="Montserrat"/>
                <a:ea typeface="Montserrat"/>
                <a:cs typeface="Montserrat"/>
                <a:sym typeface="Montserrat"/>
              </a:defRPr>
            </a:lvl6pPr>
            <a:lvl7pPr lvl="6" rtl="0">
              <a:spcBef>
                <a:spcPts val="0"/>
              </a:spcBef>
              <a:buSzPct val="100000"/>
              <a:buFont typeface="Montserrat"/>
              <a:defRPr sz="2400">
                <a:latin typeface="Montserrat"/>
                <a:ea typeface="Montserrat"/>
                <a:cs typeface="Montserrat"/>
                <a:sym typeface="Montserrat"/>
              </a:defRPr>
            </a:lvl7pPr>
            <a:lvl8pPr lvl="7" rtl="0">
              <a:spcBef>
                <a:spcPts val="0"/>
              </a:spcBef>
              <a:buSzPct val="100000"/>
              <a:buFont typeface="Montserrat"/>
              <a:defRPr sz="2400">
                <a:latin typeface="Montserrat"/>
                <a:ea typeface="Montserrat"/>
                <a:cs typeface="Montserrat"/>
                <a:sym typeface="Montserrat"/>
              </a:defRPr>
            </a:lvl8pPr>
            <a:lvl9pPr lvl="8" rtl="0">
              <a:spcBef>
                <a:spcPts val="0"/>
              </a:spcBef>
              <a:buSzPct val="100000"/>
              <a:buFont typeface="Montserrat"/>
              <a:defRPr sz="2400">
                <a:latin typeface="Montserrat"/>
                <a:ea typeface="Montserrat"/>
                <a:cs typeface="Montserrat"/>
                <a:sym typeface="Montserra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31" name="Shape 31"/>
        <p:cNvGrpSpPr/>
        <p:nvPr/>
      </p:nvGrpSpPr>
      <p:grpSpPr>
        <a:xfrm>
          <a:off x="0" y="0"/>
          <a:ext cx="0" cy="0"/>
          <a:chOff x="0" y="0"/>
          <a:chExt cx="0" cy="0"/>
        </a:xfrm>
      </p:grpSpPr>
      <p:sp>
        <p:nvSpPr>
          <p:cNvPr id="32" name="Shape 32"/>
          <p:cNvSpPr/>
          <p:nvPr/>
        </p:nvSpPr>
        <p:spPr>
          <a:xfrm>
            <a:off x="228600" y="-10437"/>
            <a:ext cx="8229314" cy="5164386"/>
          </a:xfrm>
          <a:custGeom>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33" name="Shape 33"/>
          <p:cNvSpPr/>
          <p:nvPr/>
        </p:nvSpPr>
        <p:spPr>
          <a:xfrm>
            <a:off x="0" y="-10437"/>
            <a:ext cx="8229314" cy="5164386"/>
          </a:xfrm>
          <a:custGeom>
            <a:pathLst>
              <a:path extrusionOk="0" h="206122" w="328450">
                <a:moveTo>
                  <a:pt x="0" y="0"/>
                </a:moveTo>
                <a:lnTo>
                  <a:pt x="0" y="206122"/>
                </a:lnTo>
                <a:lnTo>
                  <a:pt x="328450" y="206122"/>
                </a:lnTo>
                <a:lnTo>
                  <a:pt x="273309" y="331"/>
                </a:lnTo>
                <a:close/>
              </a:path>
            </a:pathLst>
          </a:custGeom>
          <a:solidFill>
            <a:srgbClr val="FFFFFF"/>
          </a:solidFill>
          <a:ln>
            <a:noFill/>
          </a:ln>
        </p:spPr>
      </p:sp>
      <p:sp>
        <p:nvSpPr>
          <p:cNvPr id="34" name="Shape 34"/>
          <p:cNvSpPr txBox="1"/>
          <p:nvPr>
            <p:ph type="title"/>
          </p:nvPr>
        </p:nvSpPr>
        <p:spPr>
          <a:xfrm>
            <a:off x="838350" y="893500"/>
            <a:ext cx="5324100" cy="4856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5" name="Shape 35"/>
          <p:cNvSpPr txBox="1"/>
          <p:nvPr>
            <p:ph idx="1" type="body"/>
          </p:nvPr>
        </p:nvSpPr>
        <p:spPr>
          <a:xfrm>
            <a:off x="838250" y="1504950"/>
            <a:ext cx="5324100" cy="2255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36" name="Shape 36"/>
        <p:cNvGrpSpPr/>
        <p:nvPr/>
      </p:nvGrpSpPr>
      <p:grpSpPr>
        <a:xfrm>
          <a:off x="0" y="0"/>
          <a:ext cx="0" cy="0"/>
          <a:chOff x="0" y="0"/>
          <a:chExt cx="0" cy="0"/>
        </a:xfrm>
      </p:grpSpPr>
      <p:sp>
        <p:nvSpPr>
          <p:cNvPr id="37" name="Shape 37"/>
          <p:cNvSpPr/>
          <p:nvPr/>
        </p:nvSpPr>
        <p:spPr>
          <a:xfrm>
            <a:off x="228600" y="-10437"/>
            <a:ext cx="8229314" cy="5164386"/>
          </a:xfrm>
          <a:custGeom>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38" name="Shape 38"/>
          <p:cNvSpPr/>
          <p:nvPr/>
        </p:nvSpPr>
        <p:spPr>
          <a:xfrm>
            <a:off x="0" y="-10437"/>
            <a:ext cx="8229314" cy="5164386"/>
          </a:xfrm>
          <a:custGeom>
            <a:pathLst>
              <a:path extrusionOk="0" h="206122" w="328450">
                <a:moveTo>
                  <a:pt x="0" y="0"/>
                </a:moveTo>
                <a:lnTo>
                  <a:pt x="0" y="206122"/>
                </a:lnTo>
                <a:lnTo>
                  <a:pt x="328450" y="206122"/>
                </a:lnTo>
                <a:lnTo>
                  <a:pt x="273309" y="331"/>
                </a:lnTo>
                <a:close/>
              </a:path>
            </a:pathLst>
          </a:custGeom>
          <a:solidFill>
            <a:srgbClr val="FFFFFF"/>
          </a:solidFill>
          <a:ln>
            <a:noFill/>
          </a:ln>
        </p:spPr>
      </p:sp>
      <p:sp>
        <p:nvSpPr>
          <p:cNvPr id="39" name="Shape 39"/>
          <p:cNvSpPr txBox="1"/>
          <p:nvPr>
            <p:ph type="title"/>
          </p:nvPr>
        </p:nvSpPr>
        <p:spPr>
          <a:xfrm>
            <a:off x="841000" y="969700"/>
            <a:ext cx="4801499" cy="4095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 type="body"/>
          </p:nvPr>
        </p:nvSpPr>
        <p:spPr>
          <a:xfrm>
            <a:off x="841000" y="1578025"/>
            <a:ext cx="2671800" cy="24333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1" name="Shape 41"/>
          <p:cNvSpPr txBox="1"/>
          <p:nvPr>
            <p:ph idx="2" type="body"/>
          </p:nvPr>
        </p:nvSpPr>
        <p:spPr>
          <a:xfrm>
            <a:off x="3673842" y="1578025"/>
            <a:ext cx="2671800" cy="24333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42" name="Shape 42"/>
        <p:cNvGrpSpPr/>
        <p:nvPr/>
      </p:nvGrpSpPr>
      <p:grpSpPr>
        <a:xfrm>
          <a:off x="0" y="0"/>
          <a:ext cx="0" cy="0"/>
          <a:chOff x="0" y="0"/>
          <a:chExt cx="0" cy="0"/>
        </a:xfrm>
      </p:grpSpPr>
      <p:sp>
        <p:nvSpPr>
          <p:cNvPr id="43" name="Shape 43"/>
          <p:cNvSpPr/>
          <p:nvPr/>
        </p:nvSpPr>
        <p:spPr>
          <a:xfrm>
            <a:off x="228600" y="-10437"/>
            <a:ext cx="8229314" cy="5164386"/>
          </a:xfrm>
          <a:custGeom>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44" name="Shape 44"/>
          <p:cNvSpPr/>
          <p:nvPr/>
        </p:nvSpPr>
        <p:spPr>
          <a:xfrm>
            <a:off x="0" y="-10437"/>
            <a:ext cx="8229314" cy="5164386"/>
          </a:xfrm>
          <a:custGeom>
            <a:pathLst>
              <a:path extrusionOk="0" h="206122" w="328450">
                <a:moveTo>
                  <a:pt x="0" y="0"/>
                </a:moveTo>
                <a:lnTo>
                  <a:pt x="0" y="206122"/>
                </a:lnTo>
                <a:lnTo>
                  <a:pt x="328450" y="206122"/>
                </a:lnTo>
                <a:lnTo>
                  <a:pt x="273309" y="331"/>
                </a:lnTo>
                <a:close/>
              </a:path>
            </a:pathLst>
          </a:custGeom>
          <a:solidFill>
            <a:srgbClr val="FFFFFF"/>
          </a:solidFill>
          <a:ln>
            <a:noFill/>
          </a:ln>
        </p:spPr>
      </p:sp>
      <p:sp>
        <p:nvSpPr>
          <p:cNvPr id="45" name="Shape 45"/>
          <p:cNvSpPr txBox="1"/>
          <p:nvPr>
            <p:ph type="title"/>
          </p:nvPr>
        </p:nvSpPr>
        <p:spPr>
          <a:xfrm>
            <a:off x="841000" y="969700"/>
            <a:ext cx="4801499" cy="4095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6" name="Shape 46"/>
          <p:cNvSpPr txBox="1"/>
          <p:nvPr>
            <p:ph idx="1" type="body"/>
          </p:nvPr>
        </p:nvSpPr>
        <p:spPr>
          <a:xfrm>
            <a:off x="841000" y="1600975"/>
            <a:ext cx="2094900" cy="2410499"/>
          </a:xfrm>
          <a:prstGeom prst="rect">
            <a:avLst/>
          </a:prstGeom>
        </p:spPr>
        <p:txBody>
          <a:bodyPr anchorCtr="0" anchor="t" bIns="91425" lIns="91425" rIns="91425" tIns="91425"/>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p:txBody>
      </p:sp>
      <p:sp>
        <p:nvSpPr>
          <p:cNvPr id="47" name="Shape 47"/>
          <p:cNvSpPr txBox="1"/>
          <p:nvPr>
            <p:ph idx="2" type="body"/>
          </p:nvPr>
        </p:nvSpPr>
        <p:spPr>
          <a:xfrm>
            <a:off x="3043281" y="1600975"/>
            <a:ext cx="2094900" cy="2410499"/>
          </a:xfrm>
          <a:prstGeom prst="rect">
            <a:avLst/>
          </a:prstGeom>
        </p:spPr>
        <p:txBody>
          <a:bodyPr anchorCtr="0" anchor="t" bIns="91425" lIns="91425" rIns="91425" tIns="91425"/>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p:txBody>
      </p:sp>
      <p:sp>
        <p:nvSpPr>
          <p:cNvPr id="48" name="Shape 48"/>
          <p:cNvSpPr txBox="1"/>
          <p:nvPr>
            <p:ph idx="3" type="body"/>
          </p:nvPr>
        </p:nvSpPr>
        <p:spPr>
          <a:xfrm>
            <a:off x="5245562" y="1600975"/>
            <a:ext cx="2094900" cy="2410499"/>
          </a:xfrm>
          <a:prstGeom prst="rect">
            <a:avLst/>
          </a:prstGeom>
        </p:spPr>
        <p:txBody>
          <a:bodyPr anchorCtr="0" anchor="t" bIns="91425" lIns="91425" rIns="91425" tIns="91425"/>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9" name="Shape 49"/>
        <p:cNvGrpSpPr/>
        <p:nvPr/>
      </p:nvGrpSpPr>
      <p:grpSpPr>
        <a:xfrm>
          <a:off x="0" y="0"/>
          <a:ext cx="0" cy="0"/>
          <a:chOff x="0" y="0"/>
          <a:chExt cx="0" cy="0"/>
        </a:xfrm>
      </p:grpSpPr>
      <p:sp>
        <p:nvSpPr>
          <p:cNvPr id="50" name="Shape 50"/>
          <p:cNvSpPr/>
          <p:nvPr/>
        </p:nvSpPr>
        <p:spPr>
          <a:xfrm>
            <a:off x="228600" y="-10437"/>
            <a:ext cx="8229314" cy="5164386"/>
          </a:xfrm>
          <a:custGeom>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1" name="Shape 51"/>
          <p:cNvSpPr/>
          <p:nvPr/>
        </p:nvSpPr>
        <p:spPr>
          <a:xfrm>
            <a:off x="0" y="-10437"/>
            <a:ext cx="8229314" cy="5164386"/>
          </a:xfrm>
          <a:custGeom>
            <a:pathLst>
              <a:path extrusionOk="0" h="206122" w="328450">
                <a:moveTo>
                  <a:pt x="0" y="0"/>
                </a:moveTo>
                <a:lnTo>
                  <a:pt x="0" y="206122"/>
                </a:lnTo>
                <a:lnTo>
                  <a:pt x="328450" y="206122"/>
                </a:lnTo>
                <a:lnTo>
                  <a:pt x="273309" y="331"/>
                </a:lnTo>
                <a:close/>
              </a:path>
            </a:pathLst>
          </a:custGeom>
          <a:solidFill>
            <a:srgbClr val="FFFFFF"/>
          </a:solidFill>
          <a:ln>
            <a:noFill/>
          </a:ln>
        </p:spPr>
      </p:sp>
      <p:sp>
        <p:nvSpPr>
          <p:cNvPr id="52" name="Shape 52"/>
          <p:cNvSpPr txBox="1"/>
          <p:nvPr>
            <p:ph type="title"/>
          </p:nvPr>
        </p:nvSpPr>
        <p:spPr>
          <a:xfrm>
            <a:off x="841000" y="969700"/>
            <a:ext cx="4801499" cy="4095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BC34A"/>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741100"/>
            <a:ext cx="5185199" cy="474599"/>
          </a:xfrm>
          <a:prstGeom prst="rect">
            <a:avLst/>
          </a:prstGeom>
          <a:noFill/>
          <a:ln>
            <a:noFill/>
          </a:ln>
        </p:spPr>
        <p:txBody>
          <a:bodyPr anchorCtr="0" anchor="b" bIns="91425" lIns="91425" rIns="91425" tIns="91425"/>
          <a:lstStyle>
            <a:lvl1pPr lvl="0">
              <a:spcBef>
                <a:spcPts val="0"/>
              </a:spcBef>
              <a:buClr>
                <a:srgbClr val="999999"/>
              </a:buClr>
              <a:buSzPct val="100000"/>
              <a:buFont typeface="Montserrat"/>
              <a:buNone/>
              <a:defRPr b="1" sz="2400">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b="1" sz="2400">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b="1" sz="2400">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b="1" sz="2400">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b="1" sz="2400">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b="1" sz="2400">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b="1" sz="2400">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b="1" sz="2400">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b="1" sz="2400">
                <a:solidFill>
                  <a:srgbClr val="999999"/>
                </a:solidFill>
                <a:latin typeface="Montserrat"/>
                <a:ea typeface="Montserrat"/>
                <a:cs typeface="Montserrat"/>
                <a:sym typeface="Montserrat"/>
              </a:defRPr>
            </a:lvl9pPr>
          </a:lstStyle>
          <a:p/>
        </p:txBody>
      </p:sp>
      <p:sp>
        <p:nvSpPr>
          <p:cNvPr id="7" name="Shape 7"/>
          <p:cNvSpPr txBox="1"/>
          <p:nvPr>
            <p:ph idx="1" type="body"/>
          </p:nvPr>
        </p:nvSpPr>
        <p:spPr>
          <a:xfrm>
            <a:off x="457200" y="1352550"/>
            <a:ext cx="5185199" cy="2255700"/>
          </a:xfrm>
          <a:prstGeom prst="rect">
            <a:avLst/>
          </a:prstGeom>
          <a:noFill/>
          <a:ln>
            <a:noFill/>
          </a:ln>
        </p:spPr>
        <p:txBody>
          <a:bodyPr anchorCtr="0" anchor="t" bIns="91425" lIns="91425" rIns="91425" tIns="91425"/>
          <a:lstStyle>
            <a:lvl1pPr lvl="0">
              <a:spcBef>
                <a:spcPts val="600"/>
              </a:spcBef>
              <a:buClr>
                <a:srgbClr val="666666"/>
              </a:buClr>
              <a:buSzPct val="100000"/>
              <a:buFont typeface="Karla"/>
              <a:buChar char="▸"/>
              <a:defRPr sz="2000">
                <a:solidFill>
                  <a:srgbClr val="666666"/>
                </a:solidFill>
                <a:latin typeface="Karla"/>
                <a:ea typeface="Karla"/>
                <a:cs typeface="Karla"/>
                <a:sym typeface="Karla"/>
              </a:defRPr>
            </a:lvl1pPr>
            <a:lvl2pPr lvl="1">
              <a:spcBef>
                <a:spcPts val="480"/>
              </a:spcBef>
              <a:buClr>
                <a:srgbClr val="666666"/>
              </a:buClr>
              <a:buSzPct val="100000"/>
              <a:buFont typeface="Karla"/>
              <a:buChar char="▹"/>
              <a:defRPr sz="2000">
                <a:solidFill>
                  <a:srgbClr val="666666"/>
                </a:solidFill>
                <a:latin typeface="Karla"/>
                <a:ea typeface="Karla"/>
                <a:cs typeface="Karla"/>
                <a:sym typeface="Karla"/>
              </a:defRPr>
            </a:lvl2pPr>
            <a:lvl3pPr lvl="2">
              <a:spcBef>
                <a:spcPts val="480"/>
              </a:spcBef>
              <a:buClr>
                <a:srgbClr val="666666"/>
              </a:buClr>
              <a:buSzPct val="100000"/>
              <a:buFont typeface="Karla"/>
              <a:buChar char="▹"/>
              <a:defRPr sz="2000">
                <a:solidFill>
                  <a:srgbClr val="666666"/>
                </a:solidFill>
                <a:latin typeface="Karla"/>
                <a:ea typeface="Karla"/>
                <a:cs typeface="Karla"/>
                <a:sym typeface="Karla"/>
              </a:defRPr>
            </a:lvl3pPr>
            <a:lvl4pPr lvl="3">
              <a:spcBef>
                <a:spcPts val="360"/>
              </a:spcBef>
              <a:buClr>
                <a:srgbClr val="666666"/>
              </a:buClr>
              <a:buSzPct val="100000"/>
              <a:buFont typeface="Karla"/>
              <a:defRPr sz="2000">
                <a:solidFill>
                  <a:srgbClr val="666666"/>
                </a:solidFill>
                <a:latin typeface="Karla"/>
                <a:ea typeface="Karla"/>
                <a:cs typeface="Karla"/>
                <a:sym typeface="Karla"/>
              </a:defRPr>
            </a:lvl4pPr>
            <a:lvl5pPr lvl="4">
              <a:spcBef>
                <a:spcPts val="360"/>
              </a:spcBef>
              <a:buClr>
                <a:srgbClr val="666666"/>
              </a:buClr>
              <a:buSzPct val="100000"/>
              <a:buFont typeface="Karla"/>
              <a:defRPr sz="2000">
                <a:solidFill>
                  <a:srgbClr val="666666"/>
                </a:solidFill>
                <a:latin typeface="Karla"/>
                <a:ea typeface="Karla"/>
                <a:cs typeface="Karla"/>
                <a:sym typeface="Karla"/>
              </a:defRPr>
            </a:lvl5pPr>
            <a:lvl6pPr lvl="5">
              <a:spcBef>
                <a:spcPts val="360"/>
              </a:spcBef>
              <a:buClr>
                <a:srgbClr val="666666"/>
              </a:buClr>
              <a:buSzPct val="100000"/>
              <a:buFont typeface="Karla"/>
              <a:defRPr sz="2000">
                <a:solidFill>
                  <a:srgbClr val="666666"/>
                </a:solidFill>
                <a:latin typeface="Karla"/>
                <a:ea typeface="Karla"/>
                <a:cs typeface="Karla"/>
                <a:sym typeface="Karla"/>
              </a:defRPr>
            </a:lvl6pPr>
            <a:lvl7pPr lvl="6">
              <a:spcBef>
                <a:spcPts val="360"/>
              </a:spcBef>
              <a:buClr>
                <a:srgbClr val="666666"/>
              </a:buClr>
              <a:buSzPct val="100000"/>
              <a:buFont typeface="Karla"/>
              <a:defRPr sz="2000">
                <a:solidFill>
                  <a:srgbClr val="666666"/>
                </a:solidFill>
                <a:latin typeface="Karla"/>
                <a:ea typeface="Karla"/>
                <a:cs typeface="Karla"/>
                <a:sym typeface="Karla"/>
              </a:defRPr>
            </a:lvl7pPr>
            <a:lvl8pPr lvl="7">
              <a:spcBef>
                <a:spcPts val="360"/>
              </a:spcBef>
              <a:buClr>
                <a:srgbClr val="666666"/>
              </a:buClr>
              <a:buSzPct val="100000"/>
              <a:buFont typeface="Karla"/>
              <a:defRPr sz="2000">
                <a:solidFill>
                  <a:srgbClr val="666666"/>
                </a:solidFill>
                <a:latin typeface="Karla"/>
                <a:ea typeface="Karla"/>
                <a:cs typeface="Karla"/>
                <a:sym typeface="Karla"/>
              </a:defRPr>
            </a:lvl8pPr>
            <a:lvl9pPr lvl="8">
              <a:spcBef>
                <a:spcPts val="360"/>
              </a:spcBef>
              <a:buClr>
                <a:srgbClr val="666666"/>
              </a:buClr>
              <a:buSzPct val="100000"/>
              <a:buFont typeface="Karla"/>
              <a:defRPr sz="2000">
                <a:solidFill>
                  <a:srgbClr val="666666"/>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6.png"/><Relationship Id="rId4" Type="http://schemas.openxmlformats.org/officeDocument/2006/relationships/image" Target="../media/image07.png"/><Relationship Id="rId5" Type="http://schemas.openxmlformats.org/officeDocument/2006/relationships/image" Target="../media/image10.png"/><Relationship Id="rId6" Type="http://schemas.openxmlformats.org/officeDocument/2006/relationships/image" Target="../media/image00.png"/><Relationship Id="rId7" Type="http://schemas.openxmlformats.org/officeDocument/2006/relationships/image" Target="../media/image0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08.png"/><Relationship Id="rId6" Type="http://schemas.openxmlformats.org/officeDocument/2006/relationships/image" Target="../media/image0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0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0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0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0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BCD4"/>
        </a:solidFill>
      </p:bgPr>
    </p:bg>
    <p:spTree>
      <p:nvGrpSpPr>
        <p:cNvPr id="64" name="Shape 64"/>
        <p:cNvGrpSpPr/>
        <p:nvPr/>
      </p:nvGrpSpPr>
      <p:grpSpPr>
        <a:xfrm>
          <a:off x="0" y="0"/>
          <a:ext cx="0" cy="0"/>
          <a:chOff x="0" y="0"/>
          <a:chExt cx="0" cy="0"/>
        </a:xfrm>
      </p:grpSpPr>
      <p:pic>
        <p:nvPicPr>
          <p:cNvPr id="65" name="Shape 65"/>
          <p:cNvPicPr preferRelativeResize="0"/>
          <p:nvPr/>
        </p:nvPicPr>
        <p:blipFill>
          <a:blip r:embed="rId3">
            <a:alphaModFix/>
          </a:blip>
          <a:stretch>
            <a:fillRect/>
          </a:stretch>
        </p:blipFill>
        <p:spPr>
          <a:xfrm>
            <a:off x="7340375" y="2672800"/>
            <a:ext cx="1502100" cy="1502100"/>
          </a:xfrm>
          <a:prstGeom prst="rect">
            <a:avLst/>
          </a:prstGeom>
          <a:noFill/>
          <a:ln>
            <a:noFill/>
          </a:ln>
        </p:spPr>
      </p:pic>
      <p:pic>
        <p:nvPicPr>
          <p:cNvPr id="66" name="Shape 66"/>
          <p:cNvPicPr preferRelativeResize="0"/>
          <p:nvPr/>
        </p:nvPicPr>
        <p:blipFill>
          <a:blip r:embed="rId4">
            <a:alphaModFix/>
          </a:blip>
          <a:stretch>
            <a:fillRect/>
          </a:stretch>
        </p:blipFill>
        <p:spPr>
          <a:xfrm>
            <a:off x="7340362" y="963600"/>
            <a:ext cx="1502100" cy="1502100"/>
          </a:xfrm>
          <a:prstGeom prst="rect">
            <a:avLst/>
          </a:prstGeom>
          <a:noFill/>
          <a:ln>
            <a:noFill/>
          </a:ln>
        </p:spPr>
      </p:pic>
      <p:sp>
        <p:nvSpPr>
          <p:cNvPr id="67" name="Shape 67"/>
          <p:cNvSpPr txBox="1"/>
          <p:nvPr>
            <p:ph type="ctrTitle"/>
          </p:nvPr>
        </p:nvSpPr>
        <p:spPr>
          <a:xfrm>
            <a:off x="425875" y="1283675"/>
            <a:ext cx="4258200" cy="1182000"/>
          </a:xfrm>
          <a:prstGeom prst="rect">
            <a:avLst/>
          </a:prstGeom>
        </p:spPr>
        <p:txBody>
          <a:bodyPr anchorCtr="0" anchor="b" bIns="91425" lIns="91425" rIns="91425" tIns="91425">
            <a:noAutofit/>
          </a:bodyPr>
          <a:lstStyle/>
          <a:p>
            <a:pPr lvl="0">
              <a:spcBef>
                <a:spcPts val="0"/>
              </a:spcBef>
              <a:buNone/>
            </a:pPr>
            <a:r>
              <a:rPr lang="en">
                <a:solidFill>
                  <a:srgbClr val="00BCD4"/>
                </a:solidFill>
              </a:rPr>
              <a:t>Low-Fi </a:t>
            </a:r>
          </a:p>
          <a:p>
            <a:pPr lvl="0" rtl="0">
              <a:spcBef>
                <a:spcPts val="0"/>
              </a:spcBef>
              <a:buNone/>
            </a:pPr>
            <a:r>
              <a:rPr lang="en">
                <a:solidFill>
                  <a:srgbClr val="00BCD4"/>
                </a:solidFill>
              </a:rPr>
              <a:t>Prototype</a:t>
            </a:r>
          </a:p>
        </p:txBody>
      </p:sp>
      <p:pic>
        <p:nvPicPr>
          <p:cNvPr id="68" name="Shape 68"/>
          <p:cNvPicPr preferRelativeResize="0"/>
          <p:nvPr/>
        </p:nvPicPr>
        <p:blipFill>
          <a:blip r:embed="rId5">
            <a:alphaModFix/>
          </a:blip>
          <a:stretch>
            <a:fillRect/>
          </a:stretch>
        </p:blipFill>
        <p:spPr>
          <a:xfrm>
            <a:off x="5651075" y="963649"/>
            <a:ext cx="1502025" cy="1502025"/>
          </a:xfrm>
          <a:prstGeom prst="rect">
            <a:avLst/>
          </a:prstGeom>
          <a:noFill/>
          <a:ln>
            <a:noFill/>
          </a:ln>
        </p:spPr>
      </p:pic>
      <p:pic>
        <p:nvPicPr>
          <p:cNvPr id="69" name="Shape 69"/>
          <p:cNvPicPr preferRelativeResize="0"/>
          <p:nvPr/>
        </p:nvPicPr>
        <p:blipFill>
          <a:blip r:embed="rId6">
            <a:alphaModFix/>
          </a:blip>
          <a:stretch>
            <a:fillRect/>
          </a:stretch>
        </p:blipFill>
        <p:spPr>
          <a:xfrm>
            <a:off x="5651075" y="2672800"/>
            <a:ext cx="1502025" cy="1502025"/>
          </a:xfrm>
          <a:prstGeom prst="rect">
            <a:avLst/>
          </a:prstGeom>
          <a:noFill/>
          <a:ln>
            <a:noFill/>
          </a:ln>
        </p:spPr>
      </p:pic>
      <p:sp>
        <p:nvSpPr>
          <p:cNvPr id="70" name="Shape 70"/>
          <p:cNvSpPr txBox="1"/>
          <p:nvPr>
            <p:ph idx="4294967295" type="title"/>
          </p:nvPr>
        </p:nvSpPr>
        <p:spPr>
          <a:xfrm>
            <a:off x="5651075" y="554150"/>
            <a:ext cx="1502100" cy="409500"/>
          </a:xfrm>
          <a:prstGeom prst="rect">
            <a:avLst/>
          </a:prstGeom>
        </p:spPr>
        <p:txBody>
          <a:bodyPr anchorCtr="0" anchor="b" bIns="91425" lIns="91425" rIns="91425" tIns="91425">
            <a:noAutofit/>
          </a:bodyPr>
          <a:lstStyle/>
          <a:p>
            <a:pPr lvl="0" rtl="0" algn="ctr">
              <a:spcBef>
                <a:spcPts val="0"/>
              </a:spcBef>
              <a:buNone/>
            </a:pPr>
            <a:r>
              <a:rPr lang="en" sz="1200">
                <a:solidFill>
                  <a:srgbClr val="FFFFFF"/>
                </a:solidFill>
              </a:rPr>
              <a:t>Na He Jeon</a:t>
            </a:r>
          </a:p>
        </p:txBody>
      </p:sp>
      <p:sp>
        <p:nvSpPr>
          <p:cNvPr id="71" name="Shape 71"/>
          <p:cNvSpPr txBox="1"/>
          <p:nvPr>
            <p:ph idx="4294967295" type="title"/>
          </p:nvPr>
        </p:nvSpPr>
        <p:spPr>
          <a:xfrm>
            <a:off x="7340362" y="554150"/>
            <a:ext cx="1502100" cy="409500"/>
          </a:xfrm>
          <a:prstGeom prst="rect">
            <a:avLst/>
          </a:prstGeom>
        </p:spPr>
        <p:txBody>
          <a:bodyPr anchorCtr="0" anchor="b" bIns="91425" lIns="91425" rIns="91425" tIns="91425">
            <a:noAutofit/>
          </a:bodyPr>
          <a:lstStyle/>
          <a:p>
            <a:pPr lvl="0" rtl="0" algn="ctr">
              <a:spcBef>
                <a:spcPts val="0"/>
              </a:spcBef>
              <a:buNone/>
            </a:pPr>
            <a:r>
              <a:rPr lang="en" sz="1200">
                <a:solidFill>
                  <a:srgbClr val="FFFFFF"/>
                </a:solidFill>
              </a:rPr>
              <a:t>Junwon Park</a:t>
            </a:r>
          </a:p>
        </p:txBody>
      </p:sp>
      <p:sp>
        <p:nvSpPr>
          <p:cNvPr id="72" name="Shape 72"/>
          <p:cNvSpPr txBox="1"/>
          <p:nvPr>
            <p:ph idx="4294967295" type="title"/>
          </p:nvPr>
        </p:nvSpPr>
        <p:spPr>
          <a:xfrm>
            <a:off x="5651075" y="4179850"/>
            <a:ext cx="1502100" cy="409500"/>
          </a:xfrm>
          <a:prstGeom prst="rect">
            <a:avLst/>
          </a:prstGeom>
        </p:spPr>
        <p:txBody>
          <a:bodyPr anchorCtr="0" anchor="b" bIns="91425" lIns="91425" rIns="91425" tIns="91425">
            <a:noAutofit/>
          </a:bodyPr>
          <a:lstStyle/>
          <a:p>
            <a:pPr lvl="0" rtl="0" algn="ctr">
              <a:spcBef>
                <a:spcPts val="0"/>
              </a:spcBef>
              <a:buNone/>
            </a:pPr>
            <a:r>
              <a:rPr lang="en" sz="1200">
                <a:solidFill>
                  <a:srgbClr val="FFFFFF"/>
                </a:solidFill>
              </a:rPr>
              <a:t>Irene Jeon</a:t>
            </a:r>
          </a:p>
        </p:txBody>
      </p:sp>
      <p:sp>
        <p:nvSpPr>
          <p:cNvPr id="73" name="Shape 73"/>
          <p:cNvSpPr txBox="1"/>
          <p:nvPr>
            <p:ph idx="4294967295" type="title"/>
          </p:nvPr>
        </p:nvSpPr>
        <p:spPr>
          <a:xfrm>
            <a:off x="7340375" y="4179850"/>
            <a:ext cx="1502100" cy="409500"/>
          </a:xfrm>
          <a:prstGeom prst="rect">
            <a:avLst/>
          </a:prstGeom>
        </p:spPr>
        <p:txBody>
          <a:bodyPr anchorCtr="0" anchor="b" bIns="91425" lIns="91425" rIns="91425" tIns="91425">
            <a:noAutofit/>
          </a:bodyPr>
          <a:lstStyle/>
          <a:p>
            <a:pPr lvl="0" rtl="0" algn="ctr">
              <a:spcBef>
                <a:spcPts val="0"/>
              </a:spcBef>
              <a:buNone/>
            </a:pPr>
            <a:r>
              <a:rPr lang="en" sz="1200">
                <a:solidFill>
                  <a:srgbClr val="FFFFFF"/>
                </a:solidFill>
              </a:rPr>
              <a:t>Raymond Luong</a:t>
            </a:r>
          </a:p>
        </p:txBody>
      </p:sp>
      <p:sp>
        <p:nvSpPr>
          <p:cNvPr id="74" name="Shape 74"/>
          <p:cNvSpPr txBox="1"/>
          <p:nvPr>
            <p:ph idx="4294967295" type="title"/>
          </p:nvPr>
        </p:nvSpPr>
        <p:spPr>
          <a:xfrm>
            <a:off x="1625050" y="3466525"/>
            <a:ext cx="2968800" cy="695700"/>
          </a:xfrm>
          <a:prstGeom prst="rect">
            <a:avLst/>
          </a:prstGeom>
        </p:spPr>
        <p:txBody>
          <a:bodyPr anchorCtr="0" anchor="b" bIns="91425" lIns="91425" rIns="91425" tIns="91425">
            <a:noAutofit/>
          </a:bodyPr>
          <a:lstStyle/>
          <a:p>
            <a:pPr lvl="0" rtl="0">
              <a:spcBef>
                <a:spcPts val="0"/>
              </a:spcBef>
              <a:buNone/>
            </a:pPr>
            <a:r>
              <a:rPr lang="en" sz="3600">
                <a:solidFill>
                  <a:srgbClr val="9C27B0"/>
                </a:solidFill>
                <a:latin typeface="Pacifico"/>
                <a:ea typeface="Pacifico"/>
                <a:cs typeface="Pacifico"/>
                <a:sym typeface="Pacifico"/>
              </a:rPr>
              <a:t>Artberry</a:t>
            </a:r>
          </a:p>
        </p:txBody>
      </p:sp>
      <p:pic>
        <p:nvPicPr>
          <p:cNvPr descr="14813499_1286366574729120_1091227308_n.png" id="75" name="Shape 75"/>
          <p:cNvPicPr preferRelativeResize="0"/>
          <p:nvPr/>
        </p:nvPicPr>
        <p:blipFill rotWithShape="1">
          <a:blip r:embed="rId7">
            <a:alphaModFix/>
          </a:blip>
          <a:srcRect b="0" l="0" r="0" t="0"/>
          <a:stretch/>
        </p:blipFill>
        <p:spPr>
          <a:xfrm>
            <a:off x="516100" y="3336100"/>
            <a:ext cx="956550" cy="956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3A9F4"/>
        </a:solidFill>
      </p:bgPr>
    </p:bg>
    <p:spTree>
      <p:nvGrpSpPr>
        <p:cNvPr id="132" name="Shape 132"/>
        <p:cNvGrpSpPr/>
        <p:nvPr/>
      </p:nvGrpSpPr>
      <p:grpSpPr>
        <a:xfrm>
          <a:off x="0" y="0"/>
          <a:ext cx="0" cy="0"/>
          <a:chOff x="0" y="0"/>
          <a:chExt cx="0" cy="0"/>
        </a:xfrm>
      </p:grpSpPr>
      <p:sp>
        <p:nvSpPr>
          <p:cNvPr id="133" name="Shape 133"/>
          <p:cNvSpPr txBox="1"/>
          <p:nvPr>
            <p:ph idx="4294967295" type="ctrTitle"/>
          </p:nvPr>
        </p:nvSpPr>
        <p:spPr>
          <a:xfrm>
            <a:off x="5791200" y="4091200"/>
            <a:ext cx="6136800" cy="658800"/>
          </a:xfrm>
          <a:prstGeom prst="rect">
            <a:avLst/>
          </a:prstGeom>
        </p:spPr>
        <p:txBody>
          <a:bodyPr anchorCtr="0" anchor="b" bIns="91425" lIns="91425" rIns="91425" tIns="91425">
            <a:noAutofit/>
          </a:bodyPr>
          <a:lstStyle/>
          <a:p>
            <a:pPr lvl="0" rtl="0">
              <a:spcBef>
                <a:spcPts val="0"/>
              </a:spcBef>
              <a:buNone/>
            </a:pPr>
            <a:r>
              <a:rPr lang="en" sz="3000">
                <a:solidFill>
                  <a:srgbClr val="03A9F4"/>
                </a:solidFill>
              </a:rPr>
              <a:t>COMPLEX </a:t>
            </a:r>
          </a:p>
          <a:p>
            <a:pPr lvl="0" rtl="0">
              <a:spcBef>
                <a:spcPts val="0"/>
              </a:spcBef>
              <a:buNone/>
            </a:pPr>
            <a:r>
              <a:rPr lang="en" sz="3000">
                <a:solidFill>
                  <a:srgbClr val="03A9F4"/>
                </a:solidFill>
              </a:rPr>
              <a:t>TASK</a:t>
            </a:r>
          </a:p>
        </p:txBody>
      </p:sp>
      <p:sp>
        <p:nvSpPr>
          <p:cNvPr id="134" name="Shape 134"/>
          <p:cNvSpPr txBox="1"/>
          <p:nvPr>
            <p:ph idx="4294967295" type="body"/>
          </p:nvPr>
        </p:nvSpPr>
        <p:spPr>
          <a:xfrm>
            <a:off x="460000" y="1581375"/>
            <a:ext cx="6319500" cy="2703600"/>
          </a:xfrm>
          <a:prstGeom prst="rect">
            <a:avLst/>
          </a:prstGeom>
        </p:spPr>
        <p:txBody>
          <a:bodyPr anchorCtr="0" anchor="t" bIns="91425" lIns="91425" rIns="91425" tIns="91425">
            <a:noAutofit/>
          </a:bodyPr>
          <a:lstStyle/>
          <a:p>
            <a:pPr lvl="0" rtl="0">
              <a:spcBef>
                <a:spcPts val="0"/>
              </a:spcBef>
              <a:buNone/>
            </a:pPr>
            <a:r>
              <a:rPr lang="en" sz="2400"/>
              <a:t>Task flow</a:t>
            </a:r>
          </a:p>
        </p:txBody>
      </p:sp>
      <p:pic>
        <p:nvPicPr>
          <p:cNvPr id="135" name="Shape 135"/>
          <p:cNvPicPr preferRelativeResize="0"/>
          <p:nvPr/>
        </p:nvPicPr>
        <p:blipFill>
          <a:blip r:embed="rId3">
            <a:alphaModFix/>
          </a:blip>
          <a:stretch>
            <a:fillRect/>
          </a:stretch>
        </p:blipFill>
        <p:spPr>
          <a:xfrm>
            <a:off x="0" y="438150"/>
            <a:ext cx="5796300" cy="41614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BCD4"/>
        </a:solidFill>
      </p:bgPr>
    </p:bg>
    <p:spTree>
      <p:nvGrpSpPr>
        <p:cNvPr id="139" name="Shape 139"/>
        <p:cNvGrpSpPr/>
        <p:nvPr/>
      </p:nvGrpSpPr>
      <p:grpSpPr>
        <a:xfrm>
          <a:off x="0" y="0"/>
          <a:ext cx="0" cy="0"/>
          <a:chOff x="0" y="0"/>
          <a:chExt cx="0" cy="0"/>
        </a:xfrm>
      </p:grpSpPr>
      <p:sp>
        <p:nvSpPr>
          <p:cNvPr id="140" name="Shape 140"/>
          <p:cNvSpPr txBox="1"/>
          <p:nvPr>
            <p:ph idx="4294967295" type="ctrTitle"/>
          </p:nvPr>
        </p:nvSpPr>
        <p:spPr>
          <a:xfrm>
            <a:off x="460000" y="717175"/>
            <a:ext cx="6136800" cy="658800"/>
          </a:xfrm>
          <a:prstGeom prst="rect">
            <a:avLst/>
          </a:prstGeom>
        </p:spPr>
        <p:txBody>
          <a:bodyPr anchorCtr="0" anchor="b" bIns="91425" lIns="91425" rIns="91425" tIns="91425">
            <a:noAutofit/>
          </a:bodyPr>
          <a:lstStyle/>
          <a:p>
            <a:pPr lvl="0" rtl="0">
              <a:spcBef>
                <a:spcPts val="0"/>
              </a:spcBef>
              <a:buNone/>
            </a:pPr>
            <a:r>
              <a:rPr lang="en" sz="3000">
                <a:solidFill>
                  <a:srgbClr val="00BCD4"/>
                </a:solidFill>
              </a:rPr>
              <a:t>EXPERIMENTAL METHOD</a:t>
            </a:r>
          </a:p>
        </p:txBody>
      </p:sp>
      <p:sp>
        <p:nvSpPr>
          <p:cNvPr id="141" name="Shape 141"/>
          <p:cNvSpPr txBox="1"/>
          <p:nvPr>
            <p:ph idx="4294967295" type="body"/>
          </p:nvPr>
        </p:nvSpPr>
        <p:spPr>
          <a:xfrm>
            <a:off x="460000" y="1428975"/>
            <a:ext cx="2760300" cy="1753200"/>
          </a:xfrm>
          <a:prstGeom prst="rect">
            <a:avLst/>
          </a:prstGeom>
        </p:spPr>
        <p:txBody>
          <a:bodyPr anchorCtr="0" anchor="t" bIns="91425" lIns="91425" rIns="91425" tIns="91425">
            <a:noAutofit/>
          </a:bodyPr>
          <a:lstStyle/>
          <a:p>
            <a:pPr lvl="0" rtl="0" algn="ctr">
              <a:spcBef>
                <a:spcPts val="0"/>
              </a:spcBef>
              <a:buNone/>
            </a:pPr>
            <a:r>
              <a:rPr b="1" lang="en" sz="2400"/>
              <a:t>Participant #1</a:t>
            </a:r>
          </a:p>
          <a:p>
            <a:pPr indent="-368300" lvl="0" marL="457200" rtl="0">
              <a:spcBef>
                <a:spcPts val="0"/>
              </a:spcBef>
              <a:buSzPct val="100000"/>
            </a:pPr>
            <a:r>
              <a:rPr lang="en" sz="2200"/>
              <a:t>Caucasian male</a:t>
            </a:r>
          </a:p>
          <a:p>
            <a:pPr indent="-368300" lvl="0" marL="457200" rtl="0">
              <a:spcBef>
                <a:spcPts val="0"/>
              </a:spcBef>
              <a:buSzPct val="100000"/>
            </a:pPr>
            <a:r>
              <a:rPr lang="en" sz="2200"/>
              <a:t>Late 20’s - 30’s</a:t>
            </a:r>
          </a:p>
          <a:p>
            <a:pPr indent="-368300" lvl="0" marL="457200" rtl="0">
              <a:spcBef>
                <a:spcPts val="0"/>
              </a:spcBef>
              <a:buSzPct val="100000"/>
            </a:pPr>
            <a:r>
              <a:rPr lang="en" sz="2200"/>
              <a:t>Background in art history</a:t>
            </a:r>
          </a:p>
          <a:p>
            <a:pPr lvl="0" rtl="0">
              <a:spcBef>
                <a:spcPts val="0"/>
              </a:spcBef>
              <a:buNone/>
            </a:pPr>
            <a:r>
              <a:t/>
            </a:r>
            <a:endParaRPr sz="2200"/>
          </a:p>
        </p:txBody>
      </p:sp>
      <p:sp>
        <p:nvSpPr>
          <p:cNvPr id="142" name="Shape 142"/>
          <p:cNvSpPr txBox="1"/>
          <p:nvPr>
            <p:ph idx="4294967295" type="body"/>
          </p:nvPr>
        </p:nvSpPr>
        <p:spPr>
          <a:xfrm>
            <a:off x="3048100" y="1428975"/>
            <a:ext cx="2760300" cy="1645800"/>
          </a:xfrm>
          <a:prstGeom prst="rect">
            <a:avLst/>
          </a:prstGeom>
        </p:spPr>
        <p:txBody>
          <a:bodyPr anchorCtr="0" anchor="t" bIns="91425" lIns="91425" rIns="91425" tIns="91425">
            <a:noAutofit/>
          </a:bodyPr>
          <a:lstStyle/>
          <a:p>
            <a:pPr lvl="0" rtl="0" algn="ctr">
              <a:spcBef>
                <a:spcPts val="0"/>
              </a:spcBef>
              <a:buNone/>
            </a:pPr>
            <a:r>
              <a:rPr b="1" lang="en" sz="2400"/>
              <a:t>Participant #2</a:t>
            </a:r>
          </a:p>
          <a:p>
            <a:pPr indent="-368300" lvl="0" marL="457200" rtl="0">
              <a:spcBef>
                <a:spcPts val="0"/>
              </a:spcBef>
              <a:buSzPct val="100000"/>
            </a:pPr>
            <a:r>
              <a:rPr lang="en" sz="2200"/>
              <a:t>Caucasian female</a:t>
            </a:r>
          </a:p>
          <a:p>
            <a:pPr indent="-368300" lvl="0" marL="457200" rtl="0">
              <a:spcBef>
                <a:spcPts val="0"/>
              </a:spcBef>
              <a:buSzPct val="100000"/>
            </a:pPr>
            <a:r>
              <a:rPr lang="en" sz="2200"/>
              <a:t>early 20’s</a:t>
            </a:r>
          </a:p>
        </p:txBody>
      </p:sp>
      <p:sp>
        <p:nvSpPr>
          <p:cNvPr id="143" name="Shape 143"/>
          <p:cNvSpPr txBox="1"/>
          <p:nvPr>
            <p:ph idx="4294967295" type="body"/>
          </p:nvPr>
        </p:nvSpPr>
        <p:spPr>
          <a:xfrm>
            <a:off x="5489200" y="1428975"/>
            <a:ext cx="2760300" cy="1753200"/>
          </a:xfrm>
          <a:prstGeom prst="rect">
            <a:avLst/>
          </a:prstGeom>
        </p:spPr>
        <p:txBody>
          <a:bodyPr anchorCtr="0" anchor="t" bIns="91425" lIns="91425" rIns="91425" tIns="91425">
            <a:noAutofit/>
          </a:bodyPr>
          <a:lstStyle/>
          <a:p>
            <a:pPr lvl="0" rtl="0" algn="ctr">
              <a:spcBef>
                <a:spcPts val="0"/>
              </a:spcBef>
              <a:buNone/>
            </a:pPr>
            <a:r>
              <a:rPr b="1" lang="en" sz="2400"/>
              <a:t>Participant #3</a:t>
            </a:r>
          </a:p>
          <a:p>
            <a:pPr indent="-368300" lvl="0" marL="457200" rtl="0">
              <a:spcBef>
                <a:spcPts val="0"/>
              </a:spcBef>
              <a:buSzPct val="100000"/>
            </a:pPr>
            <a:r>
              <a:rPr lang="en" sz="2200"/>
              <a:t>Hispanic girl</a:t>
            </a:r>
          </a:p>
          <a:p>
            <a:pPr indent="-368300" lvl="0" marL="457200" rtl="0">
              <a:spcBef>
                <a:spcPts val="0"/>
              </a:spcBef>
              <a:buSzPct val="100000"/>
            </a:pPr>
            <a:r>
              <a:rPr lang="en" sz="2200"/>
              <a:t>Teenager</a:t>
            </a:r>
          </a:p>
          <a:p>
            <a:pPr indent="-368300" lvl="0" marL="457200" rtl="0">
              <a:spcBef>
                <a:spcPts val="0"/>
              </a:spcBef>
              <a:buSzPct val="100000"/>
            </a:pPr>
            <a:r>
              <a:rPr lang="en" sz="2200"/>
              <a:t>Tech-savvy</a:t>
            </a:r>
          </a:p>
        </p:txBody>
      </p:sp>
      <p:sp>
        <p:nvSpPr>
          <p:cNvPr id="144" name="Shape 144"/>
          <p:cNvSpPr txBox="1"/>
          <p:nvPr/>
        </p:nvSpPr>
        <p:spPr>
          <a:xfrm>
            <a:off x="696850" y="3600950"/>
            <a:ext cx="7462800" cy="966300"/>
          </a:xfrm>
          <a:prstGeom prst="rect">
            <a:avLst/>
          </a:prstGeom>
          <a:noFill/>
          <a:ln>
            <a:noFill/>
          </a:ln>
        </p:spPr>
        <p:txBody>
          <a:bodyPr anchorCtr="0" anchor="t" bIns="91425" lIns="91425" rIns="91425" tIns="91425">
            <a:noAutofit/>
          </a:bodyPr>
          <a:lstStyle/>
          <a:p>
            <a:pPr lvl="0" rtl="0">
              <a:lnSpc>
                <a:spcPct val="115000"/>
              </a:lnSpc>
              <a:spcBef>
                <a:spcPts val="0"/>
              </a:spcBef>
              <a:buNone/>
            </a:pPr>
            <a:r>
              <a:rPr b="1" lang="en" sz="2200">
                <a:solidFill>
                  <a:schemeClr val="dk1"/>
                </a:solidFill>
                <a:latin typeface="Lato"/>
                <a:ea typeface="Lato"/>
                <a:cs typeface="Lato"/>
                <a:sym typeface="Lato"/>
              </a:rPr>
              <a:t>Location/Time</a:t>
            </a:r>
            <a:r>
              <a:rPr lang="en" sz="2200">
                <a:solidFill>
                  <a:schemeClr val="dk1"/>
                </a:solidFill>
                <a:latin typeface="Lato"/>
                <a:ea typeface="Lato"/>
                <a:cs typeface="Lato"/>
                <a:sym typeface="Lato"/>
              </a:rPr>
              <a:t>: Thursday @ Cantor Arts Museum</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722"/>
        </a:solidFill>
      </p:bgPr>
    </p:bg>
    <p:spTree>
      <p:nvGrpSpPr>
        <p:cNvPr id="148" name="Shape 148"/>
        <p:cNvGrpSpPr/>
        <p:nvPr/>
      </p:nvGrpSpPr>
      <p:grpSpPr>
        <a:xfrm>
          <a:off x="0" y="0"/>
          <a:ext cx="0" cy="0"/>
          <a:chOff x="0" y="0"/>
          <a:chExt cx="0" cy="0"/>
        </a:xfrm>
      </p:grpSpPr>
      <p:sp>
        <p:nvSpPr>
          <p:cNvPr id="149" name="Shape 149"/>
          <p:cNvSpPr txBox="1"/>
          <p:nvPr>
            <p:ph type="title"/>
          </p:nvPr>
        </p:nvSpPr>
        <p:spPr>
          <a:xfrm>
            <a:off x="460000" y="969700"/>
            <a:ext cx="4801500" cy="409500"/>
          </a:xfrm>
          <a:prstGeom prst="rect">
            <a:avLst/>
          </a:prstGeom>
        </p:spPr>
        <p:txBody>
          <a:bodyPr anchorCtr="0" anchor="b" bIns="91425" lIns="91425" rIns="91425" tIns="91425">
            <a:noAutofit/>
          </a:bodyPr>
          <a:lstStyle/>
          <a:p>
            <a:pPr lvl="0" rtl="0">
              <a:spcBef>
                <a:spcPts val="0"/>
              </a:spcBef>
              <a:buNone/>
            </a:pPr>
            <a:r>
              <a:rPr lang="en" sz="3000">
                <a:solidFill>
                  <a:srgbClr val="FF5722"/>
                </a:solidFill>
              </a:rPr>
              <a:t>RESULTS</a:t>
            </a:r>
          </a:p>
        </p:txBody>
      </p:sp>
      <p:sp>
        <p:nvSpPr>
          <p:cNvPr id="150" name="Shape 150"/>
          <p:cNvSpPr txBox="1"/>
          <p:nvPr>
            <p:ph idx="1" type="body"/>
          </p:nvPr>
        </p:nvSpPr>
        <p:spPr>
          <a:xfrm>
            <a:off x="191550" y="1428975"/>
            <a:ext cx="2985900" cy="1753200"/>
          </a:xfrm>
          <a:prstGeom prst="rect">
            <a:avLst/>
          </a:prstGeom>
        </p:spPr>
        <p:txBody>
          <a:bodyPr anchorCtr="0" anchor="t" bIns="91425" lIns="91425" rIns="91425" tIns="91425">
            <a:noAutofit/>
          </a:bodyPr>
          <a:lstStyle/>
          <a:p>
            <a:pPr lvl="0" rtl="0" algn="ctr">
              <a:spcBef>
                <a:spcPts val="0"/>
              </a:spcBef>
              <a:buNone/>
            </a:pPr>
            <a:r>
              <a:rPr b="1" lang="en" sz="2400"/>
              <a:t>Participant #1</a:t>
            </a:r>
          </a:p>
          <a:p>
            <a:pPr indent="-368300" lvl="0" marL="457200" rtl="0">
              <a:spcBef>
                <a:spcPts val="0"/>
              </a:spcBef>
              <a:buSzPct val="100000"/>
            </a:pPr>
            <a:r>
              <a:rPr lang="en" sz="2200"/>
              <a:t>Verbalized understanding of the UI</a:t>
            </a:r>
          </a:p>
          <a:p>
            <a:pPr indent="-368300" lvl="0" marL="457200" rtl="0">
              <a:spcBef>
                <a:spcPts val="0"/>
              </a:spcBef>
              <a:buSzPct val="100000"/>
            </a:pPr>
            <a:r>
              <a:rPr lang="en" sz="2200"/>
              <a:t>Unsure of going back to home screen </a:t>
            </a:r>
          </a:p>
          <a:p>
            <a:pPr indent="-368300" lvl="0" marL="457200" rtl="0">
              <a:spcBef>
                <a:spcPts val="0"/>
              </a:spcBef>
              <a:buSzPct val="100000"/>
            </a:pPr>
            <a:r>
              <a:rPr lang="en" sz="2200"/>
              <a:t>Inconsistency in map view</a:t>
            </a:r>
          </a:p>
          <a:p>
            <a:pPr lvl="0" rtl="0">
              <a:spcBef>
                <a:spcPts val="0"/>
              </a:spcBef>
              <a:buNone/>
            </a:pPr>
            <a:r>
              <a:t/>
            </a:r>
            <a:endParaRPr sz="2200"/>
          </a:p>
          <a:p>
            <a:pPr lvl="0" rtl="0">
              <a:spcBef>
                <a:spcPts val="0"/>
              </a:spcBef>
              <a:buNone/>
            </a:pPr>
            <a:r>
              <a:t/>
            </a:r>
            <a:endParaRPr sz="2200"/>
          </a:p>
        </p:txBody>
      </p:sp>
      <p:sp>
        <p:nvSpPr>
          <p:cNvPr id="151" name="Shape 151"/>
          <p:cNvSpPr txBox="1"/>
          <p:nvPr>
            <p:ph idx="1" type="body"/>
          </p:nvPr>
        </p:nvSpPr>
        <p:spPr>
          <a:xfrm>
            <a:off x="3059200" y="1379200"/>
            <a:ext cx="2942100" cy="1753200"/>
          </a:xfrm>
          <a:prstGeom prst="rect">
            <a:avLst/>
          </a:prstGeom>
        </p:spPr>
        <p:txBody>
          <a:bodyPr anchorCtr="0" anchor="t" bIns="91425" lIns="91425" rIns="91425" tIns="91425">
            <a:noAutofit/>
          </a:bodyPr>
          <a:lstStyle/>
          <a:p>
            <a:pPr lvl="0" rtl="0" algn="ctr">
              <a:spcBef>
                <a:spcPts val="0"/>
              </a:spcBef>
              <a:buNone/>
            </a:pPr>
            <a:r>
              <a:rPr b="1" lang="en" sz="2400"/>
              <a:t>Participant #2</a:t>
            </a:r>
          </a:p>
          <a:p>
            <a:pPr indent="-368300" lvl="0" marL="457200" rtl="0">
              <a:spcBef>
                <a:spcPts val="0"/>
              </a:spcBef>
              <a:buSzPct val="100000"/>
            </a:pPr>
            <a:r>
              <a:rPr lang="en" sz="2200"/>
              <a:t>Understood the UI for all the tasks</a:t>
            </a:r>
          </a:p>
          <a:p>
            <a:pPr indent="-368300" lvl="0" marL="457200" rtl="0">
              <a:spcBef>
                <a:spcPts val="0"/>
              </a:spcBef>
              <a:buSzPct val="100000"/>
            </a:pPr>
            <a:r>
              <a:rPr lang="en" sz="2200"/>
              <a:t>Back button</a:t>
            </a:r>
          </a:p>
          <a:p>
            <a:pPr indent="-368300" lvl="0" marL="457200" rtl="0">
              <a:spcBef>
                <a:spcPts val="0"/>
              </a:spcBef>
              <a:buSzPct val="100000"/>
            </a:pPr>
            <a:r>
              <a:rPr lang="en" sz="2200"/>
              <a:t>Too many screens</a:t>
            </a:r>
          </a:p>
        </p:txBody>
      </p:sp>
      <p:sp>
        <p:nvSpPr>
          <p:cNvPr id="152" name="Shape 152"/>
          <p:cNvSpPr txBox="1"/>
          <p:nvPr>
            <p:ph idx="1" type="body"/>
          </p:nvPr>
        </p:nvSpPr>
        <p:spPr>
          <a:xfrm>
            <a:off x="6003550" y="1303000"/>
            <a:ext cx="3069000" cy="1753200"/>
          </a:xfrm>
          <a:prstGeom prst="rect">
            <a:avLst/>
          </a:prstGeom>
        </p:spPr>
        <p:txBody>
          <a:bodyPr anchorCtr="0" anchor="t" bIns="91425" lIns="91425" rIns="91425" tIns="91425">
            <a:noAutofit/>
          </a:bodyPr>
          <a:lstStyle/>
          <a:p>
            <a:pPr lvl="0" rtl="0" algn="ctr">
              <a:spcBef>
                <a:spcPts val="0"/>
              </a:spcBef>
              <a:buNone/>
            </a:pPr>
            <a:r>
              <a:rPr b="1" lang="en" sz="2400"/>
              <a:t>Participant #3</a:t>
            </a:r>
          </a:p>
          <a:p>
            <a:pPr indent="-368300" lvl="0" marL="457200" rtl="0">
              <a:spcBef>
                <a:spcPts val="0"/>
              </a:spcBef>
              <a:buSzPct val="100000"/>
            </a:pPr>
            <a:r>
              <a:rPr lang="en" sz="2200"/>
              <a:t>“Self-explanatory” UI</a:t>
            </a:r>
          </a:p>
          <a:p>
            <a:pPr indent="-368300" lvl="0" marL="457200" rtl="0">
              <a:spcBef>
                <a:spcPts val="0"/>
              </a:spcBef>
              <a:buSzPct val="100000"/>
            </a:pPr>
            <a:r>
              <a:rPr lang="en" sz="2200"/>
              <a:t>Top left corner back button</a:t>
            </a:r>
          </a:p>
          <a:p>
            <a:pPr indent="-368300" lvl="0" marL="457200" rtl="0">
              <a:spcBef>
                <a:spcPts val="0"/>
              </a:spcBef>
              <a:buSzPct val="100000"/>
            </a:pPr>
            <a:r>
              <a:rPr lang="en" sz="2200"/>
              <a:t>Confused by the complex task</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722"/>
        </a:solidFill>
      </p:bgPr>
    </p:bg>
    <p:spTree>
      <p:nvGrpSpPr>
        <p:cNvPr id="156" name="Shape 156"/>
        <p:cNvGrpSpPr/>
        <p:nvPr/>
      </p:nvGrpSpPr>
      <p:grpSpPr>
        <a:xfrm>
          <a:off x="0" y="0"/>
          <a:ext cx="0" cy="0"/>
          <a:chOff x="0" y="0"/>
          <a:chExt cx="0" cy="0"/>
        </a:xfrm>
      </p:grpSpPr>
      <p:sp>
        <p:nvSpPr>
          <p:cNvPr id="157" name="Shape 157"/>
          <p:cNvSpPr txBox="1"/>
          <p:nvPr>
            <p:ph type="title"/>
          </p:nvPr>
        </p:nvSpPr>
        <p:spPr>
          <a:xfrm>
            <a:off x="460000" y="969700"/>
            <a:ext cx="4801500" cy="409500"/>
          </a:xfrm>
          <a:prstGeom prst="rect">
            <a:avLst/>
          </a:prstGeom>
        </p:spPr>
        <p:txBody>
          <a:bodyPr anchorCtr="0" anchor="b" bIns="91425" lIns="91425" rIns="91425" tIns="91425">
            <a:noAutofit/>
          </a:bodyPr>
          <a:lstStyle/>
          <a:p>
            <a:pPr lvl="0" rtl="0">
              <a:spcBef>
                <a:spcPts val="0"/>
              </a:spcBef>
              <a:buNone/>
            </a:pPr>
            <a:r>
              <a:rPr lang="en" sz="3000">
                <a:solidFill>
                  <a:srgbClr val="FF5722"/>
                </a:solidFill>
              </a:rPr>
              <a:t>RESULTS</a:t>
            </a:r>
          </a:p>
        </p:txBody>
      </p:sp>
      <p:pic>
        <p:nvPicPr>
          <p:cNvPr id="158" name="Shape 158"/>
          <p:cNvPicPr preferRelativeResize="0"/>
          <p:nvPr/>
        </p:nvPicPr>
        <p:blipFill>
          <a:blip r:embed="rId3">
            <a:alphaModFix/>
          </a:blip>
          <a:stretch>
            <a:fillRect/>
          </a:stretch>
        </p:blipFill>
        <p:spPr>
          <a:xfrm>
            <a:off x="3553662" y="1419262"/>
            <a:ext cx="2925274" cy="2224849"/>
          </a:xfrm>
          <a:prstGeom prst="rect">
            <a:avLst/>
          </a:prstGeom>
          <a:noFill/>
          <a:ln>
            <a:noFill/>
          </a:ln>
        </p:spPr>
      </p:pic>
      <p:sp>
        <p:nvSpPr>
          <p:cNvPr id="159" name="Shape 159"/>
          <p:cNvSpPr txBox="1"/>
          <p:nvPr/>
        </p:nvSpPr>
        <p:spPr>
          <a:xfrm>
            <a:off x="3911075" y="3684175"/>
            <a:ext cx="2212800" cy="8037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666666"/>
                </a:solidFill>
                <a:latin typeface="Lato"/>
                <a:ea typeface="Lato"/>
                <a:cs typeface="Lato"/>
                <a:sym typeface="Lato"/>
              </a:rPr>
              <a:t>No “Back” Button</a:t>
            </a:r>
          </a:p>
        </p:txBody>
      </p:sp>
      <p:pic>
        <p:nvPicPr>
          <p:cNvPr id="160" name="Shape 160"/>
          <p:cNvPicPr preferRelativeResize="0"/>
          <p:nvPr/>
        </p:nvPicPr>
        <p:blipFill>
          <a:blip r:embed="rId4">
            <a:alphaModFix/>
          </a:blip>
          <a:stretch>
            <a:fillRect/>
          </a:stretch>
        </p:blipFill>
        <p:spPr>
          <a:xfrm>
            <a:off x="535237" y="1480499"/>
            <a:ext cx="1420924" cy="2102375"/>
          </a:xfrm>
          <a:prstGeom prst="rect">
            <a:avLst/>
          </a:prstGeom>
          <a:noFill/>
          <a:ln>
            <a:noFill/>
          </a:ln>
        </p:spPr>
      </p:pic>
      <p:pic>
        <p:nvPicPr>
          <p:cNvPr id="161" name="Shape 161"/>
          <p:cNvPicPr preferRelativeResize="0"/>
          <p:nvPr/>
        </p:nvPicPr>
        <p:blipFill>
          <a:blip r:embed="rId5">
            <a:alphaModFix/>
          </a:blip>
          <a:stretch>
            <a:fillRect/>
          </a:stretch>
        </p:blipFill>
        <p:spPr>
          <a:xfrm>
            <a:off x="1956150" y="1502975"/>
            <a:ext cx="1238250" cy="2057400"/>
          </a:xfrm>
          <a:prstGeom prst="rect">
            <a:avLst/>
          </a:prstGeom>
          <a:noFill/>
          <a:ln>
            <a:noFill/>
          </a:ln>
        </p:spPr>
      </p:pic>
      <p:sp>
        <p:nvSpPr>
          <p:cNvPr id="162" name="Shape 162"/>
          <p:cNvSpPr txBox="1"/>
          <p:nvPr/>
        </p:nvSpPr>
        <p:spPr>
          <a:xfrm>
            <a:off x="508475" y="3654000"/>
            <a:ext cx="6889800" cy="8037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666666"/>
                </a:solidFill>
                <a:latin typeface="Lato"/>
                <a:ea typeface="Lato"/>
                <a:cs typeface="Lato"/>
                <a:sym typeface="Lato"/>
              </a:rPr>
              <a:t>Orientation Inconsistency</a:t>
            </a:r>
          </a:p>
        </p:txBody>
      </p:sp>
      <p:pic>
        <p:nvPicPr>
          <p:cNvPr id="163" name="Shape 163"/>
          <p:cNvPicPr preferRelativeResize="0"/>
          <p:nvPr/>
        </p:nvPicPr>
        <p:blipFill>
          <a:blip r:embed="rId6">
            <a:alphaModFix/>
          </a:blip>
          <a:stretch>
            <a:fillRect/>
          </a:stretch>
        </p:blipFill>
        <p:spPr>
          <a:xfrm>
            <a:off x="6838200" y="1403337"/>
            <a:ext cx="1420899" cy="2256711"/>
          </a:xfrm>
          <a:prstGeom prst="rect">
            <a:avLst/>
          </a:prstGeom>
          <a:noFill/>
          <a:ln>
            <a:noFill/>
          </a:ln>
        </p:spPr>
      </p:pic>
      <p:sp>
        <p:nvSpPr>
          <p:cNvPr id="164" name="Shape 164"/>
          <p:cNvSpPr txBox="1"/>
          <p:nvPr/>
        </p:nvSpPr>
        <p:spPr>
          <a:xfrm>
            <a:off x="6523675" y="3684175"/>
            <a:ext cx="2212800" cy="8037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666666"/>
                </a:solidFill>
                <a:latin typeface="Lato"/>
                <a:ea typeface="Lato"/>
                <a:cs typeface="Lato"/>
                <a:sym typeface="Lato"/>
              </a:rPr>
              <a:t>Complex Task Confusion</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91E63"/>
        </a:solidFill>
      </p:bgPr>
    </p:bg>
    <p:spTree>
      <p:nvGrpSpPr>
        <p:cNvPr id="168" name="Shape 168"/>
        <p:cNvGrpSpPr/>
        <p:nvPr/>
      </p:nvGrpSpPr>
      <p:grpSpPr>
        <a:xfrm>
          <a:off x="0" y="0"/>
          <a:ext cx="0" cy="0"/>
          <a:chOff x="0" y="0"/>
          <a:chExt cx="0" cy="0"/>
        </a:xfrm>
      </p:grpSpPr>
      <p:sp>
        <p:nvSpPr>
          <p:cNvPr id="169" name="Shape 169"/>
          <p:cNvSpPr txBox="1"/>
          <p:nvPr>
            <p:ph type="title"/>
          </p:nvPr>
        </p:nvSpPr>
        <p:spPr>
          <a:xfrm>
            <a:off x="460000" y="956250"/>
            <a:ext cx="5479200" cy="409500"/>
          </a:xfrm>
          <a:prstGeom prst="rect">
            <a:avLst/>
          </a:prstGeom>
        </p:spPr>
        <p:txBody>
          <a:bodyPr anchorCtr="0" anchor="b" bIns="91425" lIns="91425" rIns="91425" tIns="91425">
            <a:noAutofit/>
          </a:bodyPr>
          <a:lstStyle/>
          <a:p>
            <a:pPr lvl="0" rtl="0">
              <a:spcBef>
                <a:spcPts val="0"/>
              </a:spcBef>
              <a:buNone/>
            </a:pPr>
            <a:r>
              <a:rPr lang="en" sz="3000">
                <a:solidFill>
                  <a:srgbClr val="E91E63"/>
                </a:solidFill>
              </a:rPr>
              <a:t>SUGGESTED UI CHANGES</a:t>
            </a:r>
          </a:p>
        </p:txBody>
      </p:sp>
      <p:sp>
        <p:nvSpPr>
          <p:cNvPr id="170" name="Shape 170"/>
          <p:cNvSpPr txBox="1"/>
          <p:nvPr>
            <p:ph idx="1" type="body"/>
          </p:nvPr>
        </p:nvSpPr>
        <p:spPr>
          <a:xfrm>
            <a:off x="460000" y="1585500"/>
            <a:ext cx="6543600" cy="3177300"/>
          </a:xfrm>
          <a:prstGeom prst="rect">
            <a:avLst/>
          </a:prstGeom>
        </p:spPr>
        <p:txBody>
          <a:bodyPr anchorCtr="0" anchor="t" bIns="91425" lIns="91425" rIns="91425" tIns="91425">
            <a:noAutofit/>
          </a:bodyPr>
          <a:lstStyle/>
          <a:p>
            <a:pPr indent="-381000" lvl="0" marL="457200" rtl="0">
              <a:spcBef>
                <a:spcPts val="0"/>
              </a:spcBef>
              <a:buSzPct val="100000"/>
            </a:pPr>
            <a:r>
              <a:rPr lang="en" sz="2400"/>
              <a:t>“It would be cool to have a button to send this to myself!”</a:t>
            </a:r>
          </a:p>
          <a:p>
            <a:pPr indent="-381000" lvl="0" marL="457200" rtl="0">
              <a:spcBef>
                <a:spcPts val="0"/>
              </a:spcBef>
              <a:buSzPct val="100000"/>
            </a:pPr>
            <a:r>
              <a:rPr lang="en" sz="2400"/>
              <a:t>Consistency in map view orientation</a:t>
            </a:r>
          </a:p>
          <a:p>
            <a:pPr indent="-381000" lvl="0" marL="457200" rtl="0">
              <a:spcBef>
                <a:spcPts val="0"/>
              </a:spcBef>
              <a:buSzPct val="100000"/>
            </a:pPr>
            <a:r>
              <a:rPr lang="en" sz="2400"/>
              <a:t>Back button</a:t>
            </a:r>
          </a:p>
          <a:p>
            <a:pPr indent="-381000" lvl="0" marL="457200" rtl="0">
              <a:spcBef>
                <a:spcPts val="0"/>
              </a:spcBef>
              <a:buSzPct val="100000"/>
            </a:pPr>
            <a:r>
              <a:rPr lang="en" sz="2400"/>
              <a:t>More distinction between UI to complete moderate vs. complex task</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3A9F4"/>
        </a:solidFill>
      </p:bgPr>
    </p:bg>
    <p:spTree>
      <p:nvGrpSpPr>
        <p:cNvPr id="174" name="Shape 174"/>
        <p:cNvGrpSpPr/>
        <p:nvPr/>
      </p:nvGrpSpPr>
      <p:grpSpPr>
        <a:xfrm>
          <a:off x="0" y="0"/>
          <a:ext cx="0" cy="0"/>
          <a:chOff x="0" y="0"/>
          <a:chExt cx="0" cy="0"/>
        </a:xfrm>
      </p:grpSpPr>
      <p:sp>
        <p:nvSpPr>
          <p:cNvPr id="175" name="Shape 175"/>
          <p:cNvSpPr txBox="1"/>
          <p:nvPr>
            <p:ph idx="4294967295" type="ctrTitle"/>
          </p:nvPr>
        </p:nvSpPr>
        <p:spPr>
          <a:xfrm>
            <a:off x="460000" y="717175"/>
            <a:ext cx="6136800" cy="658800"/>
          </a:xfrm>
          <a:prstGeom prst="rect">
            <a:avLst/>
          </a:prstGeom>
        </p:spPr>
        <p:txBody>
          <a:bodyPr anchorCtr="0" anchor="b" bIns="91425" lIns="91425" rIns="91425" tIns="91425">
            <a:noAutofit/>
          </a:bodyPr>
          <a:lstStyle/>
          <a:p>
            <a:pPr lvl="0" rtl="0">
              <a:spcBef>
                <a:spcPts val="0"/>
              </a:spcBef>
              <a:buNone/>
            </a:pPr>
            <a:r>
              <a:rPr lang="en" sz="3000">
                <a:solidFill>
                  <a:srgbClr val="03A9F4"/>
                </a:solidFill>
              </a:rPr>
              <a:t>SUMMARY</a:t>
            </a:r>
          </a:p>
        </p:txBody>
      </p:sp>
      <p:sp>
        <p:nvSpPr>
          <p:cNvPr id="176" name="Shape 176"/>
          <p:cNvSpPr txBox="1"/>
          <p:nvPr>
            <p:ph idx="4294967295" type="body"/>
          </p:nvPr>
        </p:nvSpPr>
        <p:spPr>
          <a:xfrm>
            <a:off x="460000" y="1200375"/>
            <a:ext cx="6319500" cy="3340200"/>
          </a:xfrm>
          <a:prstGeom prst="rect">
            <a:avLst/>
          </a:prstGeom>
        </p:spPr>
        <p:txBody>
          <a:bodyPr anchorCtr="0" anchor="t" bIns="91425" lIns="91425" rIns="91425" tIns="91425">
            <a:noAutofit/>
          </a:bodyPr>
          <a:lstStyle/>
          <a:p>
            <a:pPr lvl="0" rtl="0">
              <a:spcBef>
                <a:spcPts val="0"/>
              </a:spcBef>
              <a:buNone/>
            </a:pPr>
            <a:r>
              <a:rPr lang="en" sz="2400">
                <a:solidFill>
                  <a:srgbClr val="434343"/>
                </a:solidFill>
              </a:rPr>
              <a:t>Overall, our UI was intuitive and logical!</a:t>
            </a:r>
          </a:p>
          <a:p>
            <a:pPr lvl="0" rtl="0">
              <a:spcBef>
                <a:spcPts val="0"/>
              </a:spcBef>
              <a:buNone/>
            </a:pPr>
            <a:r>
              <a:t/>
            </a:r>
            <a:endParaRPr sz="2400"/>
          </a:p>
          <a:p>
            <a:pPr lvl="0" rtl="0">
              <a:spcBef>
                <a:spcPts val="0"/>
              </a:spcBef>
              <a:buNone/>
            </a:pPr>
            <a:r>
              <a:rPr lang="en" sz="2400"/>
              <a:t>Main Issues:</a:t>
            </a:r>
          </a:p>
          <a:p>
            <a:pPr indent="-368300" lvl="0" marL="457200" rtl="0">
              <a:spcBef>
                <a:spcPts val="0"/>
              </a:spcBef>
              <a:buClr>
                <a:srgbClr val="999999"/>
              </a:buClr>
              <a:buSzPct val="100000"/>
            </a:pPr>
            <a:r>
              <a:rPr lang="en" sz="2200">
                <a:solidFill>
                  <a:srgbClr val="999999"/>
                </a:solidFill>
              </a:rPr>
              <a:t>Complex task UI</a:t>
            </a:r>
          </a:p>
          <a:p>
            <a:pPr indent="-368300" lvl="0" marL="457200" rtl="0">
              <a:spcBef>
                <a:spcPts val="0"/>
              </a:spcBef>
              <a:buClr>
                <a:srgbClr val="999999"/>
              </a:buClr>
              <a:buSzPct val="100000"/>
            </a:pPr>
            <a:r>
              <a:rPr lang="en" sz="2200">
                <a:solidFill>
                  <a:srgbClr val="999999"/>
                </a:solidFill>
              </a:rPr>
              <a:t>Unnecessary screens</a:t>
            </a:r>
          </a:p>
          <a:p>
            <a:pPr lvl="0" rtl="0">
              <a:spcBef>
                <a:spcPts val="0"/>
              </a:spcBef>
              <a:buNone/>
            </a:pPr>
            <a:r>
              <a:rPr lang="en" sz="2400"/>
              <a:t>Future Steps:</a:t>
            </a:r>
          </a:p>
          <a:p>
            <a:pPr indent="-368300" lvl="0" marL="457200" rtl="0">
              <a:spcBef>
                <a:spcPts val="0"/>
              </a:spcBef>
              <a:buClr>
                <a:srgbClr val="999999"/>
              </a:buClr>
              <a:buSzPct val="100000"/>
            </a:pPr>
            <a:r>
              <a:rPr lang="en" sz="2200">
                <a:solidFill>
                  <a:srgbClr val="999999"/>
                </a:solidFill>
              </a:rPr>
              <a:t>Better UI flow by task</a:t>
            </a:r>
          </a:p>
          <a:p>
            <a:pPr indent="-368300" lvl="0" marL="457200" rtl="0">
              <a:spcBef>
                <a:spcPts val="0"/>
              </a:spcBef>
              <a:buClr>
                <a:srgbClr val="999999"/>
              </a:buClr>
              <a:buSzPct val="100000"/>
            </a:pPr>
            <a:r>
              <a:rPr lang="en" sz="2200">
                <a:solidFill>
                  <a:srgbClr val="999999"/>
                </a:solidFill>
              </a:rPr>
              <a:t>Simpler, concise steps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idx="4294967295" type="ctrTitle"/>
          </p:nvPr>
        </p:nvSpPr>
        <p:spPr>
          <a:xfrm>
            <a:off x="1503600" y="2244000"/>
            <a:ext cx="6136800" cy="655500"/>
          </a:xfrm>
          <a:prstGeom prst="rect">
            <a:avLst/>
          </a:prstGeom>
        </p:spPr>
        <p:txBody>
          <a:bodyPr anchorCtr="0" anchor="b" bIns="91425" lIns="91425" rIns="91425" tIns="91425">
            <a:noAutofit/>
          </a:bodyPr>
          <a:lstStyle/>
          <a:p>
            <a:pPr lvl="0" rtl="0" algn="ctr">
              <a:spcBef>
                <a:spcPts val="0"/>
              </a:spcBef>
              <a:buNone/>
            </a:pPr>
            <a:r>
              <a:rPr lang="en" sz="3600">
                <a:solidFill>
                  <a:schemeClr val="lt1"/>
                </a:solidFill>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C27B0"/>
        </a:solidFill>
      </p:bgPr>
    </p:bg>
    <p:spTree>
      <p:nvGrpSpPr>
        <p:cNvPr id="79" name="Shape 79"/>
        <p:cNvGrpSpPr/>
        <p:nvPr/>
      </p:nvGrpSpPr>
      <p:grpSpPr>
        <a:xfrm>
          <a:off x="0" y="0"/>
          <a:ext cx="0" cy="0"/>
          <a:chOff x="0" y="0"/>
          <a:chExt cx="0" cy="0"/>
        </a:xfrm>
      </p:grpSpPr>
      <p:sp>
        <p:nvSpPr>
          <p:cNvPr id="80" name="Shape 80"/>
          <p:cNvSpPr txBox="1"/>
          <p:nvPr>
            <p:ph type="title"/>
          </p:nvPr>
        </p:nvSpPr>
        <p:spPr>
          <a:xfrm>
            <a:off x="1693300" y="586600"/>
            <a:ext cx="2968800" cy="695700"/>
          </a:xfrm>
          <a:prstGeom prst="rect">
            <a:avLst/>
          </a:prstGeom>
        </p:spPr>
        <p:txBody>
          <a:bodyPr anchorCtr="0" anchor="b" bIns="91425" lIns="91425" rIns="91425" tIns="91425">
            <a:noAutofit/>
          </a:bodyPr>
          <a:lstStyle/>
          <a:p>
            <a:pPr lvl="0" rtl="0">
              <a:spcBef>
                <a:spcPts val="0"/>
              </a:spcBef>
              <a:buNone/>
            </a:pPr>
            <a:r>
              <a:rPr lang="en" sz="3600">
                <a:solidFill>
                  <a:srgbClr val="9C27B0"/>
                </a:solidFill>
                <a:latin typeface="Pacifico"/>
                <a:ea typeface="Pacifico"/>
                <a:cs typeface="Pacifico"/>
                <a:sym typeface="Pacifico"/>
              </a:rPr>
              <a:t>Artberry</a:t>
            </a:r>
          </a:p>
        </p:txBody>
      </p:sp>
      <p:sp>
        <p:nvSpPr>
          <p:cNvPr id="81" name="Shape 81"/>
          <p:cNvSpPr txBox="1"/>
          <p:nvPr>
            <p:ph idx="1" type="body"/>
          </p:nvPr>
        </p:nvSpPr>
        <p:spPr>
          <a:xfrm>
            <a:off x="484650" y="1635000"/>
            <a:ext cx="5620200" cy="1007100"/>
          </a:xfrm>
          <a:prstGeom prst="rect">
            <a:avLst/>
          </a:prstGeom>
        </p:spPr>
        <p:txBody>
          <a:bodyPr anchorCtr="0" anchor="t" bIns="91425" lIns="91425" rIns="91425" tIns="91425">
            <a:noAutofit/>
          </a:bodyPr>
          <a:lstStyle/>
          <a:p>
            <a:pPr lvl="0" rtl="0">
              <a:spcBef>
                <a:spcPts val="0"/>
              </a:spcBef>
              <a:buNone/>
            </a:pPr>
            <a:r>
              <a:rPr lang="en" sz="3000"/>
              <a:t>Discover your art taste</a:t>
            </a:r>
          </a:p>
        </p:txBody>
      </p:sp>
      <p:sp>
        <p:nvSpPr>
          <p:cNvPr id="82" name="Shape 82"/>
          <p:cNvSpPr txBox="1"/>
          <p:nvPr>
            <p:ph idx="1" type="body"/>
          </p:nvPr>
        </p:nvSpPr>
        <p:spPr>
          <a:xfrm>
            <a:off x="484650" y="2540712"/>
            <a:ext cx="6364500" cy="2019300"/>
          </a:xfrm>
          <a:prstGeom prst="rect">
            <a:avLst/>
          </a:prstGeom>
        </p:spPr>
        <p:txBody>
          <a:bodyPr anchorCtr="0" anchor="t" bIns="91425" lIns="91425" rIns="91425" tIns="91425">
            <a:noAutofit/>
          </a:bodyPr>
          <a:lstStyle/>
          <a:p>
            <a:pPr lvl="0" rtl="0">
              <a:spcBef>
                <a:spcPts val="0"/>
              </a:spcBef>
              <a:buNone/>
            </a:pPr>
            <a:r>
              <a:rPr lang="en"/>
              <a:t>Trips to the museum are often isolated experiences – visitors forget the artwork they viewed, cultural context they learned, and emotions they felt after leaving the museum. </a:t>
            </a:r>
          </a:p>
          <a:p>
            <a:pPr lvl="0" rtl="0">
              <a:spcBef>
                <a:spcPts val="0"/>
              </a:spcBef>
              <a:buNone/>
            </a:pPr>
            <a:r>
              <a:rPr b="1" lang="en" sz="1800">
                <a:solidFill>
                  <a:srgbClr val="9C27B0"/>
                </a:solidFill>
              </a:rPr>
              <a:t>Artberry</a:t>
            </a:r>
            <a:r>
              <a:rPr lang="en"/>
              <a:t> is a museum scrapbook that helps visitors effortlessly record their moments in the museum, re-experience their visit after leaving, and learn more about their art taste over time.</a:t>
            </a:r>
          </a:p>
        </p:txBody>
      </p:sp>
      <p:pic>
        <p:nvPicPr>
          <p:cNvPr descr="14813499_1286366574729120_1091227308_n.png" id="83" name="Shape 83"/>
          <p:cNvPicPr preferRelativeResize="0"/>
          <p:nvPr/>
        </p:nvPicPr>
        <p:blipFill rotWithShape="1">
          <a:blip r:embed="rId3">
            <a:alphaModFix/>
          </a:blip>
          <a:srcRect b="0" l="0" r="0" t="0"/>
          <a:stretch/>
        </p:blipFill>
        <p:spPr>
          <a:xfrm>
            <a:off x="584350" y="456175"/>
            <a:ext cx="956550" cy="956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619550" y="572400"/>
            <a:ext cx="4801500" cy="409500"/>
          </a:xfrm>
          <a:prstGeom prst="rect">
            <a:avLst/>
          </a:prstGeom>
        </p:spPr>
        <p:txBody>
          <a:bodyPr anchorCtr="0" anchor="b" bIns="91425" lIns="91425" rIns="91425" tIns="91425">
            <a:noAutofit/>
          </a:bodyPr>
          <a:lstStyle/>
          <a:p>
            <a:pPr lvl="0">
              <a:spcBef>
                <a:spcPts val="0"/>
              </a:spcBef>
              <a:buNone/>
            </a:pPr>
            <a:r>
              <a:rPr lang="en" sz="3600"/>
              <a:t>Tasks</a:t>
            </a:r>
          </a:p>
        </p:txBody>
      </p:sp>
      <p:sp>
        <p:nvSpPr>
          <p:cNvPr id="89" name="Shape 89"/>
          <p:cNvSpPr txBox="1"/>
          <p:nvPr>
            <p:ph idx="1" type="body"/>
          </p:nvPr>
        </p:nvSpPr>
        <p:spPr>
          <a:xfrm>
            <a:off x="567975" y="1152600"/>
            <a:ext cx="8515200" cy="2838300"/>
          </a:xfrm>
          <a:prstGeom prst="rect">
            <a:avLst/>
          </a:prstGeom>
        </p:spPr>
        <p:txBody>
          <a:bodyPr anchorCtr="0" anchor="t" bIns="91425" lIns="91425" rIns="91425" tIns="91425">
            <a:noAutofit/>
          </a:bodyPr>
          <a:lstStyle/>
          <a:p>
            <a:pPr lvl="0" rtl="0">
              <a:lnSpc>
                <a:spcPct val="115000"/>
              </a:lnSpc>
              <a:spcBef>
                <a:spcPts val="0"/>
              </a:spcBef>
              <a:buNone/>
            </a:pPr>
            <a:r>
              <a:rPr b="1" i="1" lang="en" sz="2400">
                <a:solidFill>
                  <a:schemeClr val="dk1"/>
                </a:solidFill>
                <a:latin typeface="Lato"/>
                <a:ea typeface="Lato"/>
                <a:cs typeface="Lato"/>
                <a:sym typeface="Lato"/>
              </a:rPr>
              <a:t>Simple</a:t>
            </a:r>
          </a:p>
          <a:p>
            <a:pPr indent="-381000" lvl="0" marL="457200" rtl="0">
              <a:lnSpc>
                <a:spcPct val="115000"/>
              </a:lnSpc>
              <a:spcBef>
                <a:spcPts val="0"/>
              </a:spcBef>
              <a:buClr>
                <a:schemeClr val="dk1"/>
              </a:buClr>
              <a:buSzPct val="100000"/>
              <a:buFont typeface="Lato"/>
            </a:pPr>
            <a:r>
              <a:rPr lang="en" sz="2400">
                <a:solidFill>
                  <a:schemeClr val="dk1"/>
                </a:solidFill>
                <a:latin typeface="Lato"/>
                <a:ea typeface="Lato"/>
                <a:cs typeface="Lato"/>
                <a:sym typeface="Lato"/>
              </a:rPr>
              <a:t>Record pieces I find interesting at the museum</a:t>
            </a:r>
          </a:p>
          <a:p>
            <a:pPr lvl="0" rtl="0">
              <a:lnSpc>
                <a:spcPct val="115000"/>
              </a:lnSpc>
              <a:spcBef>
                <a:spcPts val="0"/>
              </a:spcBef>
              <a:buNone/>
            </a:pPr>
            <a:r>
              <a:t/>
            </a:r>
            <a:endParaRPr sz="1200">
              <a:solidFill>
                <a:schemeClr val="dk1"/>
              </a:solidFill>
              <a:latin typeface="Lato"/>
              <a:ea typeface="Lato"/>
              <a:cs typeface="Lato"/>
              <a:sym typeface="Lato"/>
            </a:endParaRPr>
          </a:p>
          <a:p>
            <a:pPr lvl="0">
              <a:spcBef>
                <a:spcPts val="0"/>
              </a:spcBef>
              <a:buNone/>
            </a:pPr>
            <a:r>
              <a:rPr b="1" i="1" lang="en" sz="2400">
                <a:solidFill>
                  <a:schemeClr val="dk1"/>
                </a:solidFill>
                <a:latin typeface="Lato"/>
                <a:ea typeface="Lato"/>
                <a:cs typeface="Lato"/>
                <a:sym typeface="Lato"/>
              </a:rPr>
              <a:t>Moderate</a:t>
            </a:r>
          </a:p>
          <a:p>
            <a:pPr indent="-381000" lvl="0" marL="457200">
              <a:spcBef>
                <a:spcPts val="0"/>
              </a:spcBef>
              <a:buClr>
                <a:schemeClr val="dk1"/>
              </a:buClr>
              <a:buSzPct val="100000"/>
              <a:buFont typeface="Lato"/>
            </a:pPr>
            <a:r>
              <a:rPr lang="en" sz="2400">
                <a:solidFill>
                  <a:schemeClr val="dk1"/>
                </a:solidFill>
                <a:latin typeface="Lato"/>
                <a:ea typeface="Lato"/>
                <a:cs typeface="Lato"/>
                <a:sym typeface="Lato"/>
              </a:rPr>
              <a:t>Find the pieces I liked the most from the museum visit</a:t>
            </a:r>
          </a:p>
          <a:p>
            <a:pPr lvl="0">
              <a:spcBef>
                <a:spcPts val="0"/>
              </a:spcBef>
              <a:buNone/>
            </a:pPr>
            <a:r>
              <a:t/>
            </a:r>
            <a:endParaRPr sz="1200">
              <a:solidFill>
                <a:schemeClr val="dk1"/>
              </a:solidFill>
              <a:latin typeface="Lato"/>
              <a:ea typeface="Lato"/>
              <a:cs typeface="Lato"/>
              <a:sym typeface="Lato"/>
            </a:endParaRPr>
          </a:p>
          <a:p>
            <a:pPr lvl="0">
              <a:spcBef>
                <a:spcPts val="0"/>
              </a:spcBef>
              <a:buNone/>
            </a:pPr>
            <a:r>
              <a:rPr b="1" i="1" lang="en" sz="2400">
                <a:solidFill>
                  <a:schemeClr val="dk1"/>
                </a:solidFill>
                <a:latin typeface="Lato"/>
                <a:ea typeface="Lato"/>
                <a:cs typeface="Lato"/>
                <a:sym typeface="Lato"/>
              </a:rPr>
              <a:t>Complex</a:t>
            </a:r>
          </a:p>
          <a:p>
            <a:pPr indent="-381000" lvl="0" marL="457200">
              <a:spcBef>
                <a:spcPts val="0"/>
              </a:spcBef>
              <a:buClr>
                <a:schemeClr val="dk1"/>
              </a:buClr>
              <a:buSzPct val="100000"/>
              <a:buFont typeface="Lato"/>
            </a:pPr>
            <a:r>
              <a:rPr lang="en" sz="2400">
                <a:solidFill>
                  <a:schemeClr val="dk1"/>
                </a:solidFill>
                <a:latin typeface="Lato"/>
                <a:ea typeface="Lato"/>
                <a:cs typeface="Lato"/>
                <a:sym typeface="Lato"/>
              </a:rPr>
              <a:t>Find connections between separate museum visits to learn more about my art taste</a:t>
            </a:r>
          </a:p>
          <a:p>
            <a:pPr lvl="0" rtl="0">
              <a:spcBef>
                <a:spcPts val="0"/>
              </a:spcBef>
              <a:buNone/>
            </a:pPr>
            <a:r>
              <a:t/>
            </a:r>
            <a:endParaRPr sz="2400">
              <a:solidFill>
                <a:schemeClr val="dk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CDDC39"/>
        </a:solidFill>
      </p:bgPr>
    </p:bg>
    <p:spTree>
      <p:nvGrpSpPr>
        <p:cNvPr id="93" name="Shape 93"/>
        <p:cNvGrpSpPr/>
        <p:nvPr/>
      </p:nvGrpSpPr>
      <p:grpSpPr>
        <a:xfrm>
          <a:off x="0" y="0"/>
          <a:ext cx="0" cy="0"/>
          <a:chOff x="0" y="0"/>
          <a:chExt cx="0" cy="0"/>
        </a:xfrm>
      </p:grpSpPr>
      <p:sp>
        <p:nvSpPr>
          <p:cNvPr id="94" name="Shape 94"/>
          <p:cNvSpPr txBox="1"/>
          <p:nvPr>
            <p:ph type="title"/>
          </p:nvPr>
        </p:nvSpPr>
        <p:spPr>
          <a:xfrm>
            <a:off x="571225" y="310950"/>
            <a:ext cx="6320100" cy="409500"/>
          </a:xfrm>
          <a:prstGeom prst="rect">
            <a:avLst/>
          </a:prstGeom>
        </p:spPr>
        <p:txBody>
          <a:bodyPr anchorCtr="0" anchor="b" bIns="91425" lIns="91425" rIns="91425" tIns="91425">
            <a:noAutofit/>
          </a:bodyPr>
          <a:lstStyle/>
          <a:p>
            <a:pPr lvl="0" rtl="0">
              <a:spcBef>
                <a:spcPts val="0"/>
              </a:spcBef>
              <a:buNone/>
            </a:pPr>
            <a:r>
              <a:rPr lang="en"/>
              <a:t>Concept Sketch #1: Automatic Tracking</a:t>
            </a:r>
          </a:p>
        </p:txBody>
      </p:sp>
      <p:pic>
        <p:nvPicPr>
          <p:cNvPr descr="UI Sketch_No UI Tracking.jpg" id="95" name="Shape 95"/>
          <p:cNvPicPr preferRelativeResize="0"/>
          <p:nvPr/>
        </p:nvPicPr>
        <p:blipFill>
          <a:blip r:embed="rId3">
            <a:alphaModFix/>
          </a:blip>
          <a:stretch>
            <a:fillRect/>
          </a:stretch>
        </p:blipFill>
        <p:spPr>
          <a:xfrm>
            <a:off x="1003425" y="831525"/>
            <a:ext cx="5887900" cy="4038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EB3B"/>
        </a:solidFill>
      </p:bgPr>
    </p:bg>
    <p:spTree>
      <p:nvGrpSpPr>
        <p:cNvPr id="99" name="Shape 99"/>
        <p:cNvGrpSpPr/>
        <p:nvPr/>
      </p:nvGrpSpPr>
      <p:grpSpPr>
        <a:xfrm>
          <a:off x="0" y="0"/>
          <a:ext cx="0" cy="0"/>
          <a:chOff x="0" y="0"/>
          <a:chExt cx="0" cy="0"/>
        </a:xfrm>
      </p:grpSpPr>
      <p:sp>
        <p:nvSpPr>
          <p:cNvPr id="100" name="Shape 100"/>
          <p:cNvSpPr txBox="1"/>
          <p:nvPr>
            <p:ph idx="4294967295" type="ctrTitle"/>
          </p:nvPr>
        </p:nvSpPr>
        <p:spPr>
          <a:xfrm>
            <a:off x="417350" y="176225"/>
            <a:ext cx="4531500" cy="573600"/>
          </a:xfrm>
          <a:prstGeom prst="rect">
            <a:avLst/>
          </a:prstGeom>
        </p:spPr>
        <p:txBody>
          <a:bodyPr anchorCtr="0" anchor="b" bIns="91425" lIns="91425" rIns="91425" tIns="91425">
            <a:noAutofit/>
          </a:bodyPr>
          <a:lstStyle/>
          <a:p>
            <a:pPr lvl="0" rtl="0">
              <a:spcBef>
                <a:spcPts val="0"/>
              </a:spcBef>
              <a:buNone/>
            </a:pPr>
            <a:r>
              <a:rPr lang="en"/>
              <a:t>Sketch #2: Watch Tapping</a:t>
            </a:r>
          </a:p>
        </p:txBody>
      </p:sp>
      <p:pic>
        <p:nvPicPr>
          <p:cNvPr id="101" name="Shape 101"/>
          <p:cNvPicPr preferRelativeResize="0"/>
          <p:nvPr/>
        </p:nvPicPr>
        <p:blipFill>
          <a:blip r:embed="rId3">
            <a:alphaModFix/>
          </a:blip>
          <a:stretch>
            <a:fillRect/>
          </a:stretch>
        </p:blipFill>
        <p:spPr>
          <a:xfrm>
            <a:off x="417350" y="878850"/>
            <a:ext cx="5797473" cy="3828124"/>
          </a:xfrm>
          <a:prstGeom prst="rect">
            <a:avLst/>
          </a:prstGeom>
          <a:noFill/>
          <a:ln>
            <a:noFill/>
          </a:ln>
        </p:spPr>
      </p:pic>
      <p:pic>
        <p:nvPicPr>
          <p:cNvPr id="102" name="Shape 102"/>
          <p:cNvPicPr preferRelativeResize="0"/>
          <p:nvPr/>
        </p:nvPicPr>
        <p:blipFill>
          <a:blip r:embed="rId4">
            <a:alphaModFix/>
          </a:blip>
          <a:stretch>
            <a:fillRect/>
          </a:stretch>
        </p:blipFill>
        <p:spPr>
          <a:xfrm>
            <a:off x="5966650" y="878850"/>
            <a:ext cx="2837425" cy="38281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C107"/>
        </a:solidFill>
      </p:bgPr>
    </p:bg>
    <p:spTree>
      <p:nvGrpSpPr>
        <p:cNvPr id="106" name="Shape 106"/>
        <p:cNvGrpSpPr/>
        <p:nvPr/>
      </p:nvGrpSpPr>
      <p:grpSpPr>
        <a:xfrm>
          <a:off x="0" y="0"/>
          <a:ext cx="0" cy="0"/>
          <a:chOff x="0" y="0"/>
          <a:chExt cx="0" cy="0"/>
        </a:xfrm>
      </p:grpSpPr>
      <p:sp>
        <p:nvSpPr>
          <p:cNvPr id="107" name="Shape 107"/>
          <p:cNvSpPr txBox="1"/>
          <p:nvPr/>
        </p:nvSpPr>
        <p:spPr>
          <a:xfrm>
            <a:off x="567975" y="389900"/>
            <a:ext cx="6185100" cy="721500"/>
          </a:xfrm>
          <a:prstGeom prst="rect">
            <a:avLst/>
          </a:prstGeom>
          <a:noFill/>
          <a:ln>
            <a:noFill/>
          </a:ln>
        </p:spPr>
        <p:txBody>
          <a:bodyPr anchorCtr="0" anchor="t" bIns="91425" lIns="91425" rIns="91425" tIns="91425">
            <a:noAutofit/>
          </a:bodyPr>
          <a:lstStyle/>
          <a:p>
            <a:pPr lvl="0" rtl="0">
              <a:spcBef>
                <a:spcPts val="0"/>
              </a:spcBef>
              <a:buNone/>
            </a:pPr>
            <a:r>
              <a:rPr b="1" lang="en" sz="3000">
                <a:solidFill>
                  <a:srgbClr val="999999"/>
                </a:solidFill>
                <a:latin typeface="Montserrat"/>
                <a:ea typeface="Montserrat"/>
                <a:cs typeface="Montserrat"/>
                <a:sym typeface="Montserrat"/>
              </a:rPr>
              <a:t>SELECTED INTERFACE &amp; RATIONALE</a:t>
            </a:r>
          </a:p>
          <a:p>
            <a:pPr lvl="0" rtl="0">
              <a:spcBef>
                <a:spcPts val="0"/>
              </a:spcBef>
              <a:buNone/>
            </a:pPr>
            <a:r>
              <a:t/>
            </a:r>
            <a:endParaRPr>
              <a:solidFill>
                <a:srgbClr val="999999"/>
              </a:solidFill>
            </a:endParaRPr>
          </a:p>
        </p:txBody>
      </p:sp>
      <p:sp>
        <p:nvSpPr>
          <p:cNvPr id="108" name="Shape 108"/>
          <p:cNvSpPr/>
          <p:nvPr/>
        </p:nvSpPr>
        <p:spPr>
          <a:xfrm>
            <a:off x="6534670" y="610835"/>
            <a:ext cx="1863608" cy="3921827"/>
          </a:xfrm>
          <a:custGeom>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cap="flat" cmpd="sng" w="9525">
            <a:solidFill>
              <a:srgbClr val="B7B7B7"/>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09" name="Shape 109"/>
          <p:cNvPicPr preferRelativeResize="0"/>
          <p:nvPr/>
        </p:nvPicPr>
        <p:blipFill>
          <a:blip r:embed="rId3">
            <a:alphaModFix/>
          </a:blip>
          <a:stretch>
            <a:fillRect/>
          </a:stretch>
        </p:blipFill>
        <p:spPr>
          <a:xfrm>
            <a:off x="6644412" y="1111387"/>
            <a:ext cx="1644124" cy="2920724"/>
          </a:xfrm>
          <a:prstGeom prst="rect">
            <a:avLst/>
          </a:prstGeom>
          <a:noFill/>
          <a:ln>
            <a:noFill/>
          </a:ln>
        </p:spPr>
      </p:pic>
      <p:sp>
        <p:nvSpPr>
          <p:cNvPr id="110" name="Shape 110"/>
          <p:cNvSpPr txBox="1"/>
          <p:nvPr>
            <p:ph idx="4294967295" type="body"/>
          </p:nvPr>
        </p:nvSpPr>
        <p:spPr>
          <a:xfrm>
            <a:off x="567975" y="1533300"/>
            <a:ext cx="6458700" cy="2838300"/>
          </a:xfrm>
          <a:prstGeom prst="rect">
            <a:avLst/>
          </a:prstGeom>
        </p:spPr>
        <p:txBody>
          <a:bodyPr anchorCtr="0" anchor="t" bIns="91425" lIns="91425" rIns="91425" tIns="91425">
            <a:noAutofit/>
          </a:bodyPr>
          <a:lstStyle/>
          <a:p>
            <a:pPr lvl="0" rtl="0">
              <a:lnSpc>
                <a:spcPct val="115000"/>
              </a:lnSpc>
              <a:spcBef>
                <a:spcPts val="0"/>
              </a:spcBef>
              <a:buNone/>
            </a:pPr>
            <a:r>
              <a:rPr b="1" lang="en" sz="2800">
                <a:solidFill>
                  <a:schemeClr val="dk1"/>
                </a:solidFill>
                <a:latin typeface="Lato"/>
                <a:ea typeface="Lato"/>
                <a:cs typeface="Lato"/>
                <a:sym typeface="Lato"/>
              </a:rPr>
              <a:t>Automatic Tracking</a:t>
            </a:r>
          </a:p>
          <a:p>
            <a:pPr indent="-368300" lvl="0" marL="457200" rtl="0">
              <a:lnSpc>
                <a:spcPct val="115000"/>
              </a:lnSpc>
              <a:spcBef>
                <a:spcPts val="0"/>
              </a:spcBef>
              <a:buClr>
                <a:schemeClr val="dk1"/>
              </a:buClr>
              <a:buSzPct val="100000"/>
              <a:buFont typeface="Lato"/>
            </a:pPr>
            <a:r>
              <a:rPr lang="en" sz="2200">
                <a:solidFill>
                  <a:schemeClr val="dk1"/>
                </a:solidFill>
                <a:latin typeface="Lato"/>
                <a:ea typeface="Lato"/>
                <a:cs typeface="Lato"/>
                <a:sym typeface="Lato"/>
              </a:rPr>
              <a:t>Effortless</a:t>
            </a:r>
          </a:p>
          <a:p>
            <a:pPr indent="-368300" lvl="0" marL="457200" rtl="0">
              <a:lnSpc>
                <a:spcPct val="115000"/>
              </a:lnSpc>
              <a:spcBef>
                <a:spcPts val="0"/>
              </a:spcBef>
              <a:buClr>
                <a:schemeClr val="dk1"/>
              </a:buClr>
              <a:buSzPct val="100000"/>
              <a:buFont typeface="Lato"/>
            </a:pPr>
            <a:r>
              <a:rPr lang="en" sz="2200">
                <a:solidFill>
                  <a:schemeClr val="dk1"/>
                </a:solidFill>
                <a:latin typeface="Lato"/>
                <a:ea typeface="Lato"/>
                <a:cs typeface="Lato"/>
                <a:sym typeface="Lato"/>
              </a:rPr>
              <a:t>Focus on the artwork without distraction</a:t>
            </a:r>
          </a:p>
          <a:p>
            <a:pPr indent="-368300" lvl="0" marL="457200" rtl="0">
              <a:lnSpc>
                <a:spcPct val="115000"/>
              </a:lnSpc>
              <a:spcBef>
                <a:spcPts val="0"/>
              </a:spcBef>
              <a:buClr>
                <a:schemeClr val="dk1"/>
              </a:buClr>
              <a:buSzPct val="100000"/>
              <a:buFont typeface="Lato"/>
            </a:pPr>
            <a:r>
              <a:rPr lang="en" sz="2200">
                <a:solidFill>
                  <a:schemeClr val="dk1"/>
                </a:solidFill>
                <a:latin typeface="Lato"/>
                <a:ea typeface="Lato"/>
                <a:cs typeface="Lato"/>
                <a:sym typeface="Lato"/>
              </a:rPr>
              <a:t>Contribution to the overall museum environment</a:t>
            </a:r>
          </a:p>
          <a:p>
            <a:pPr indent="-368300" lvl="0" marL="457200" rtl="0">
              <a:lnSpc>
                <a:spcPct val="115000"/>
              </a:lnSpc>
              <a:spcBef>
                <a:spcPts val="0"/>
              </a:spcBef>
              <a:buClr>
                <a:schemeClr val="dk1"/>
              </a:buClr>
              <a:buSzPct val="100000"/>
              <a:buFont typeface="Lato"/>
            </a:pPr>
            <a:r>
              <a:rPr lang="en" sz="2200">
                <a:solidFill>
                  <a:schemeClr val="dk1"/>
                </a:solidFill>
                <a:latin typeface="Lato"/>
                <a:ea typeface="Lato"/>
                <a:cs typeface="Lato"/>
                <a:sym typeface="Lato"/>
              </a:rPr>
              <a:t>Museums’ interest in using IoT devices </a:t>
            </a:r>
          </a:p>
          <a:p>
            <a:pPr indent="-368300" lvl="1" marL="914400" rtl="0">
              <a:lnSpc>
                <a:spcPct val="115000"/>
              </a:lnSpc>
              <a:spcBef>
                <a:spcPts val="0"/>
              </a:spcBef>
              <a:buClr>
                <a:schemeClr val="dk1"/>
              </a:buClr>
              <a:buSzPct val="100000"/>
              <a:buFont typeface="Lato"/>
            </a:pPr>
            <a:r>
              <a:rPr lang="en" sz="2200">
                <a:solidFill>
                  <a:schemeClr val="dk1"/>
                </a:solidFill>
                <a:latin typeface="Lato"/>
                <a:ea typeface="Lato"/>
                <a:cs typeface="Lato"/>
                <a:sym typeface="Lato"/>
              </a:rPr>
              <a:t>iBeacons</a:t>
            </a:r>
          </a:p>
          <a:p>
            <a:pPr lvl="0" rtl="0">
              <a:spcBef>
                <a:spcPts val="0"/>
              </a:spcBef>
              <a:buNone/>
            </a:pPr>
            <a:r>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91E63"/>
        </a:solidFill>
      </p:bgPr>
    </p:bg>
    <p:spTree>
      <p:nvGrpSpPr>
        <p:cNvPr id="114" name="Shape 114"/>
        <p:cNvGrpSpPr/>
        <p:nvPr/>
      </p:nvGrpSpPr>
      <p:grpSpPr>
        <a:xfrm>
          <a:off x="0" y="0"/>
          <a:ext cx="0" cy="0"/>
          <a:chOff x="0" y="0"/>
          <a:chExt cx="0" cy="0"/>
        </a:xfrm>
      </p:grpSpPr>
      <p:sp>
        <p:nvSpPr>
          <p:cNvPr id="115" name="Shape 115"/>
          <p:cNvSpPr txBox="1"/>
          <p:nvPr>
            <p:ph type="title"/>
          </p:nvPr>
        </p:nvSpPr>
        <p:spPr>
          <a:xfrm>
            <a:off x="3722275" y="2524000"/>
            <a:ext cx="4801500" cy="409500"/>
          </a:xfrm>
          <a:prstGeom prst="rect">
            <a:avLst/>
          </a:prstGeom>
        </p:spPr>
        <p:txBody>
          <a:bodyPr anchorCtr="0" anchor="b" bIns="91425" lIns="91425" rIns="91425" tIns="91425">
            <a:noAutofit/>
          </a:bodyPr>
          <a:lstStyle/>
          <a:p>
            <a:pPr lvl="0" rtl="0" algn="ctr">
              <a:spcBef>
                <a:spcPts val="0"/>
              </a:spcBef>
              <a:buNone/>
            </a:pPr>
            <a:r>
              <a:rPr lang="en" sz="3000">
                <a:solidFill>
                  <a:srgbClr val="E91E63"/>
                </a:solidFill>
              </a:rPr>
              <a:t>LOW-FI </a:t>
            </a:r>
          </a:p>
          <a:p>
            <a:pPr lvl="0" rtl="0" algn="ctr">
              <a:spcBef>
                <a:spcPts val="0"/>
              </a:spcBef>
              <a:buNone/>
            </a:pPr>
            <a:r>
              <a:rPr lang="en" sz="3000">
                <a:solidFill>
                  <a:srgbClr val="E91E63"/>
                </a:solidFill>
              </a:rPr>
              <a:t>PROTOTYPE</a:t>
            </a:r>
          </a:p>
        </p:txBody>
      </p:sp>
      <p:pic>
        <p:nvPicPr>
          <p:cNvPr id="116" name="Shape 116"/>
          <p:cNvPicPr preferRelativeResize="0"/>
          <p:nvPr/>
        </p:nvPicPr>
        <p:blipFill>
          <a:blip r:embed="rId3">
            <a:alphaModFix/>
          </a:blip>
          <a:stretch>
            <a:fillRect/>
          </a:stretch>
        </p:blipFill>
        <p:spPr>
          <a:xfrm>
            <a:off x="401174" y="0"/>
            <a:ext cx="4152358"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CAF50"/>
        </a:solidFill>
      </p:bgPr>
    </p:bg>
    <p:spTree>
      <p:nvGrpSpPr>
        <p:cNvPr id="120" name="Shape 120"/>
        <p:cNvGrpSpPr/>
        <p:nvPr/>
      </p:nvGrpSpPr>
      <p:grpSpPr>
        <a:xfrm>
          <a:off x="0" y="0"/>
          <a:ext cx="0" cy="0"/>
          <a:chOff x="0" y="0"/>
          <a:chExt cx="0" cy="0"/>
        </a:xfrm>
      </p:grpSpPr>
      <p:sp>
        <p:nvSpPr>
          <p:cNvPr id="121" name="Shape 121"/>
          <p:cNvSpPr txBox="1"/>
          <p:nvPr>
            <p:ph type="title"/>
          </p:nvPr>
        </p:nvSpPr>
        <p:spPr>
          <a:xfrm>
            <a:off x="460000" y="443525"/>
            <a:ext cx="4801500" cy="409500"/>
          </a:xfrm>
          <a:prstGeom prst="rect">
            <a:avLst/>
          </a:prstGeom>
        </p:spPr>
        <p:txBody>
          <a:bodyPr anchorCtr="0" anchor="b" bIns="91425" lIns="91425" rIns="91425" tIns="91425">
            <a:noAutofit/>
          </a:bodyPr>
          <a:lstStyle/>
          <a:p>
            <a:pPr lvl="0" rtl="0">
              <a:spcBef>
                <a:spcPts val="0"/>
              </a:spcBef>
              <a:buNone/>
            </a:pPr>
            <a:r>
              <a:rPr lang="en" sz="3000">
                <a:solidFill>
                  <a:srgbClr val="4CAF50"/>
                </a:solidFill>
              </a:rPr>
              <a:t>SIMPLE TASK </a:t>
            </a:r>
          </a:p>
        </p:txBody>
      </p:sp>
      <p:pic>
        <p:nvPicPr>
          <p:cNvPr id="122" name="Shape 122"/>
          <p:cNvPicPr preferRelativeResize="0"/>
          <p:nvPr/>
        </p:nvPicPr>
        <p:blipFill rotWithShape="1">
          <a:blip r:embed="rId3">
            <a:alphaModFix/>
          </a:blip>
          <a:srcRect b="9812" l="0" r="0" t="0"/>
          <a:stretch/>
        </p:blipFill>
        <p:spPr>
          <a:xfrm>
            <a:off x="689275" y="799349"/>
            <a:ext cx="5655724" cy="3913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F51B5"/>
        </a:solidFill>
      </p:bgPr>
    </p:bg>
    <p:spTree>
      <p:nvGrpSpPr>
        <p:cNvPr id="126" name="Shape 126"/>
        <p:cNvGrpSpPr/>
        <p:nvPr/>
      </p:nvGrpSpPr>
      <p:grpSpPr>
        <a:xfrm>
          <a:off x="0" y="0"/>
          <a:ext cx="0" cy="0"/>
          <a:chOff x="0" y="0"/>
          <a:chExt cx="0" cy="0"/>
        </a:xfrm>
      </p:grpSpPr>
      <p:sp>
        <p:nvSpPr>
          <p:cNvPr id="127" name="Shape 127"/>
          <p:cNvSpPr txBox="1"/>
          <p:nvPr>
            <p:ph type="title"/>
          </p:nvPr>
        </p:nvSpPr>
        <p:spPr>
          <a:xfrm>
            <a:off x="3692150" y="2781725"/>
            <a:ext cx="4801500" cy="409500"/>
          </a:xfrm>
          <a:prstGeom prst="rect">
            <a:avLst/>
          </a:prstGeom>
        </p:spPr>
        <p:txBody>
          <a:bodyPr anchorCtr="0" anchor="b" bIns="91425" lIns="91425" rIns="91425" tIns="91425">
            <a:noAutofit/>
          </a:bodyPr>
          <a:lstStyle/>
          <a:p>
            <a:pPr lvl="0" rtl="0" algn="ctr">
              <a:spcBef>
                <a:spcPts val="0"/>
              </a:spcBef>
              <a:buNone/>
            </a:pPr>
            <a:r>
              <a:rPr lang="en" sz="3000">
                <a:solidFill>
                  <a:srgbClr val="3F51B5"/>
                </a:solidFill>
              </a:rPr>
              <a:t>MODERATE </a:t>
            </a:r>
          </a:p>
          <a:p>
            <a:pPr lvl="0" rtl="0" algn="ctr">
              <a:spcBef>
                <a:spcPts val="0"/>
              </a:spcBef>
              <a:buNone/>
            </a:pPr>
            <a:r>
              <a:rPr lang="en" sz="3000">
                <a:solidFill>
                  <a:srgbClr val="3F51B5"/>
                </a:solidFill>
              </a:rPr>
              <a:t>TASK</a:t>
            </a:r>
          </a:p>
        </p:txBody>
      </p:sp>
      <p:pic>
        <p:nvPicPr>
          <p:cNvPr id="128" name="Shape 128"/>
          <p:cNvPicPr preferRelativeResize="0"/>
          <p:nvPr/>
        </p:nvPicPr>
        <p:blipFill>
          <a:blip r:embed="rId3">
            <a:alphaModFix/>
          </a:blip>
          <a:stretch>
            <a:fillRect/>
          </a:stretch>
        </p:blipFill>
        <p:spPr>
          <a:xfrm>
            <a:off x="0" y="-23337"/>
            <a:ext cx="3811424" cy="5190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virarg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